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1"/>
  </p:notesMasterIdLst>
  <p:sldIdLst>
    <p:sldId id="331" r:id="rId3"/>
    <p:sldId id="467" r:id="rId4"/>
    <p:sldId id="398" r:id="rId5"/>
    <p:sldId id="427" r:id="rId6"/>
    <p:sldId id="428" r:id="rId7"/>
    <p:sldId id="430" r:id="rId8"/>
    <p:sldId id="431" r:id="rId9"/>
    <p:sldId id="432" r:id="rId10"/>
    <p:sldId id="434" r:id="rId11"/>
    <p:sldId id="438" r:id="rId12"/>
    <p:sldId id="447" r:id="rId13"/>
    <p:sldId id="463" r:id="rId14"/>
    <p:sldId id="452" r:id="rId15"/>
    <p:sldId id="440" r:id="rId16"/>
    <p:sldId id="441" r:id="rId17"/>
    <p:sldId id="465" r:id="rId18"/>
    <p:sldId id="468" r:id="rId19"/>
    <p:sldId id="466" r:id="rId20"/>
    <p:sldId id="459" r:id="rId21"/>
    <p:sldId id="472" r:id="rId22"/>
    <p:sldId id="474" r:id="rId23"/>
    <p:sldId id="475" r:id="rId24"/>
    <p:sldId id="476" r:id="rId25"/>
    <p:sldId id="471" r:id="rId26"/>
    <p:sldId id="473" r:id="rId27"/>
    <p:sldId id="470" r:id="rId28"/>
    <p:sldId id="464" r:id="rId29"/>
    <p:sldId id="426"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BB5BAD-7092-7065-E263-4E38FFFBABD0}" name="McQueen, Susan" initials="MS" userId="S::susan.mcqueen@millernash.com::b0d33f99-87a0-4c60-8e38-e245d6a9f1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2633"/>
    <a:srgbClr val="6B4D4D"/>
    <a:srgbClr val="729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84053" autoAdjust="0"/>
  </p:normalViewPr>
  <p:slideViewPr>
    <p:cSldViewPr snapToGrid="0">
      <p:cViewPr varScale="1">
        <p:scale>
          <a:sx n="94" d="100"/>
          <a:sy n="94" d="100"/>
        </p:scale>
        <p:origin x="1632" y="66"/>
      </p:cViewPr>
      <p:guideLst/>
    </p:cSldViewPr>
  </p:slideViewPr>
  <p:outlineViewPr>
    <p:cViewPr>
      <p:scale>
        <a:sx n="33" d="100"/>
        <a:sy n="33" d="100"/>
      </p:scale>
      <p:origin x="0" y="-5260"/>
    </p:cViewPr>
  </p:outlineViewPr>
  <p:notesTextViewPr>
    <p:cViewPr>
      <p:scale>
        <a:sx n="75" d="100"/>
        <a:sy n="75" d="100"/>
      </p:scale>
      <p:origin x="0" y="0"/>
    </p:cViewPr>
  </p:notesTextViewPr>
  <p:sorterViewPr>
    <p:cViewPr>
      <p:scale>
        <a:sx n="100" d="100"/>
        <a:sy n="100" d="100"/>
      </p:scale>
      <p:origin x="0" y="-2356"/>
    </p:cViewPr>
  </p:sorterViewPr>
  <p:notesViewPr>
    <p:cSldViewPr snapToGrid="0">
      <p:cViewPr varScale="1">
        <p:scale>
          <a:sx n="80" d="100"/>
          <a:sy n="80" d="100"/>
        </p:scale>
        <p:origin x="170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DBF1B7D2-4FF2-4849-A46F-C2C39B64E078}" type="datetimeFigureOut">
              <a:rPr lang="en-US" smtClean="0"/>
              <a:t>8/9/2024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E4B0116D-4186-49B0-8C43-4C013AEA63CB}" type="slidenum">
              <a:rPr lang="en-US" smtClean="0"/>
              <a:t>‹#›</a:t>
            </a:fld>
            <a:endParaRPr lang="en-US"/>
          </a:p>
        </p:txBody>
      </p:sp>
    </p:spTree>
    <p:extLst>
      <p:ext uri="{BB962C8B-B14F-4D97-AF65-F5344CB8AC3E}">
        <p14:creationId xmlns:p14="http://schemas.microsoft.com/office/powerpoint/2010/main" val="149139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E2DB-0321-4BD9-9F3E-A0CF6EBB7440}" type="slidenum">
              <a:rPr lang="en-US" smtClean="0"/>
              <a:t>1</a:t>
            </a:fld>
            <a:endParaRPr lang="en-US" dirty="0"/>
          </a:p>
        </p:txBody>
      </p:sp>
    </p:spTree>
    <p:extLst>
      <p:ext uri="{BB962C8B-B14F-4D97-AF65-F5344CB8AC3E}">
        <p14:creationId xmlns:p14="http://schemas.microsoft.com/office/powerpoint/2010/main" val="92663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10</a:t>
            </a:fld>
            <a:endParaRPr lang="en-US"/>
          </a:p>
        </p:txBody>
      </p:sp>
    </p:spTree>
    <p:extLst>
      <p:ext uri="{BB962C8B-B14F-4D97-AF65-F5344CB8AC3E}">
        <p14:creationId xmlns:p14="http://schemas.microsoft.com/office/powerpoint/2010/main" val="102836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11</a:t>
            </a:fld>
            <a:endParaRPr lang="en-US"/>
          </a:p>
        </p:txBody>
      </p:sp>
    </p:spTree>
    <p:extLst>
      <p:ext uri="{BB962C8B-B14F-4D97-AF65-F5344CB8AC3E}">
        <p14:creationId xmlns:p14="http://schemas.microsoft.com/office/powerpoint/2010/main" val="327981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12</a:t>
            </a:fld>
            <a:endParaRPr lang="en-US"/>
          </a:p>
        </p:txBody>
      </p:sp>
    </p:spTree>
    <p:extLst>
      <p:ext uri="{BB962C8B-B14F-4D97-AF65-F5344CB8AC3E}">
        <p14:creationId xmlns:p14="http://schemas.microsoft.com/office/powerpoint/2010/main" val="191990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13</a:t>
            </a:fld>
            <a:endParaRPr lang="en-US"/>
          </a:p>
        </p:txBody>
      </p:sp>
    </p:spTree>
    <p:extLst>
      <p:ext uri="{BB962C8B-B14F-4D97-AF65-F5344CB8AC3E}">
        <p14:creationId xmlns:p14="http://schemas.microsoft.com/office/powerpoint/2010/main" val="36938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E2DB-0321-4BD9-9F3E-A0CF6EBB7440}" type="slidenum">
              <a:rPr lang="en-US" smtClean="0"/>
              <a:t>14</a:t>
            </a:fld>
            <a:endParaRPr lang="en-US" dirty="0"/>
          </a:p>
        </p:txBody>
      </p:sp>
    </p:spTree>
    <p:extLst>
      <p:ext uri="{BB962C8B-B14F-4D97-AF65-F5344CB8AC3E}">
        <p14:creationId xmlns:p14="http://schemas.microsoft.com/office/powerpoint/2010/main" val="185519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15</a:t>
            </a:fld>
            <a:endParaRPr lang="en-US"/>
          </a:p>
        </p:txBody>
      </p:sp>
    </p:spTree>
    <p:extLst>
      <p:ext uri="{BB962C8B-B14F-4D97-AF65-F5344CB8AC3E}">
        <p14:creationId xmlns:p14="http://schemas.microsoft.com/office/powerpoint/2010/main" val="209883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16</a:t>
            </a:fld>
            <a:endParaRPr lang="en-US"/>
          </a:p>
        </p:txBody>
      </p:sp>
    </p:spTree>
    <p:extLst>
      <p:ext uri="{BB962C8B-B14F-4D97-AF65-F5344CB8AC3E}">
        <p14:creationId xmlns:p14="http://schemas.microsoft.com/office/powerpoint/2010/main" val="167525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17</a:t>
            </a:fld>
            <a:endParaRPr lang="en-US"/>
          </a:p>
        </p:txBody>
      </p:sp>
    </p:spTree>
    <p:extLst>
      <p:ext uri="{BB962C8B-B14F-4D97-AF65-F5344CB8AC3E}">
        <p14:creationId xmlns:p14="http://schemas.microsoft.com/office/powerpoint/2010/main" val="127905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E2DB-0321-4BD9-9F3E-A0CF6EBB7440}" type="slidenum">
              <a:rPr lang="en-US" smtClean="0"/>
              <a:t>18</a:t>
            </a:fld>
            <a:endParaRPr lang="en-US" dirty="0"/>
          </a:p>
        </p:txBody>
      </p:sp>
    </p:spTree>
    <p:extLst>
      <p:ext uri="{BB962C8B-B14F-4D97-AF65-F5344CB8AC3E}">
        <p14:creationId xmlns:p14="http://schemas.microsoft.com/office/powerpoint/2010/main" val="484092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19</a:t>
            </a:fld>
            <a:endParaRPr lang="en-US"/>
          </a:p>
        </p:txBody>
      </p:sp>
    </p:spTree>
    <p:extLst>
      <p:ext uri="{BB962C8B-B14F-4D97-AF65-F5344CB8AC3E}">
        <p14:creationId xmlns:p14="http://schemas.microsoft.com/office/powerpoint/2010/main" val="423702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E2DB-0321-4BD9-9F3E-A0CF6EBB7440}" type="slidenum">
              <a:rPr lang="en-US" smtClean="0"/>
              <a:t>2</a:t>
            </a:fld>
            <a:endParaRPr lang="en-US" dirty="0"/>
          </a:p>
        </p:txBody>
      </p:sp>
    </p:spTree>
    <p:extLst>
      <p:ext uri="{BB962C8B-B14F-4D97-AF65-F5344CB8AC3E}">
        <p14:creationId xmlns:p14="http://schemas.microsoft.com/office/powerpoint/2010/main" val="55302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20</a:t>
            </a:fld>
            <a:endParaRPr lang="en-US"/>
          </a:p>
        </p:txBody>
      </p:sp>
    </p:spTree>
    <p:extLst>
      <p:ext uri="{BB962C8B-B14F-4D97-AF65-F5344CB8AC3E}">
        <p14:creationId xmlns:p14="http://schemas.microsoft.com/office/powerpoint/2010/main" val="73956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21</a:t>
            </a:fld>
            <a:endParaRPr lang="en-US"/>
          </a:p>
        </p:txBody>
      </p:sp>
    </p:spTree>
    <p:extLst>
      <p:ext uri="{BB962C8B-B14F-4D97-AF65-F5344CB8AC3E}">
        <p14:creationId xmlns:p14="http://schemas.microsoft.com/office/powerpoint/2010/main" val="62518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22</a:t>
            </a:fld>
            <a:endParaRPr lang="en-US"/>
          </a:p>
        </p:txBody>
      </p:sp>
    </p:spTree>
    <p:extLst>
      <p:ext uri="{BB962C8B-B14F-4D97-AF65-F5344CB8AC3E}">
        <p14:creationId xmlns:p14="http://schemas.microsoft.com/office/powerpoint/2010/main" val="54021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23</a:t>
            </a:fld>
            <a:endParaRPr lang="en-US"/>
          </a:p>
        </p:txBody>
      </p:sp>
    </p:spTree>
    <p:extLst>
      <p:ext uri="{BB962C8B-B14F-4D97-AF65-F5344CB8AC3E}">
        <p14:creationId xmlns:p14="http://schemas.microsoft.com/office/powerpoint/2010/main" val="405698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24</a:t>
            </a:fld>
            <a:endParaRPr lang="en-US"/>
          </a:p>
        </p:txBody>
      </p:sp>
    </p:spTree>
    <p:extLst>
      <p:ext uri="{BB962C8B-B14F-4D97-AF65-F5344CB8AC3E}">
        <p14:creationId xmlns:p14="http://schemas.microsoft.com/office/powerpoint/2010/main" val="406965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25</a:t>
            </a:fld>
            <a:endParaRPr lang="en-US"/>
          </a:p>
        </p:txBody>
      </p:sp>
    </p:spTree>
    <p:extLst>
      <p:ext uri="{BB962C8B-B14F-4D97-AF65-F5344CB8AC3E}">
        <p14:creationId xmlns:p14="http://schemas.microsoft.com/office/powerpoint/2010/main" val="2571764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26</a:t>
            </a:fld>
            <a:endParaRPr lang="en-US"/>
          </a:p>
        </p:txBody>
      </p:sp>
    </p:spTree>
    <p:extLst>
      <p:ext uri="{BB962C8B-B14F-4D97-AF65-F5344CB8AC3E}">
        <p14:creationId xmlns:p14="http://schemas.microsoft.com/office/powerpoint/2010/main" val="127712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E2DB-0321-4BD9-9F3E-A0CF6EBB7440}" type="slidenum">
              <a:rPr lang="en-US" smtClean="0"/>
              <a:t>27</a:t>
            </a:fld>
            <a:endParaRPr lang="en-US" dirty="0"/>
          </a:p>
        </p:txBody>
      </p:sp>
    </p:spTree>
    <p:extLst>
      <p:ext uri="{BB962C8B-B14F-4D97-AF65-F5344CB8AC3E}">
        <p14:creationId xmlns:p14="http://schemas.microsoft.com/office/powerpoint/2010/main" val="78220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questions.</a:t>
            </a:r>
          </a:p>
        </p:txBody>
      </p:sp>
      <p:sp>
        <p:nvSpPr>
          <p:cNvPr id="4" name="Slide Number Placeholder 3"/>
          <p:cNvSpPr>
            <a:spLocks noGrp="1"/>
          </p:cNvSpPr>
          <p:nvPr>
            <p:ph type="sldNum" sz="quarter" idx="5"/>
          </p:nvPr>
        </p:nvSpPr>
        <p:spPr/>
        <p:txBody>
          <a:bodyPr/>
          <a:lstStyle/>
          <a:p>
            <a:fld id="{E4B0116D-4186-49B0-8C43-4C013AEA63CB}" type="slidenum">
              <a:rPr lang="en-US" smtClean="0"/>
              <a:t>28</a:t>
            </a:fld>
            <a:endParaRPr lang="en-US"/>
          </a:p>
        </p:txBody>
      </p:sp>
    </p:spTree>
    <p:extLst>
      <p:ext uri="{BB962C8B-B14F-4D97-AF65-F5344CB8AC3E}">
        <p14:creationId xmlns:p14="http://schemas.microsoft.com/office/powerpoint/2010/main" val="351786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3</a:t>
            </a:fld>
            <a:endParaRPr lang="en-US"/>
          </a:p>
        </p:txBody>
      </p:sp>
    </p:spTree>
    <p:extLst>
      <p:ext uri="{BB962C8B-B14F-4D97-AF65-F5344CB8AC3E}">
        <p14:creationId xmlns:p14="http://schemas.microsoft.com/office/powerpoint/2010/main" val="334886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1" dirty="0"/>
              <a:t>Example: </a:t>
            </a:r>
            <a:r>
              <a:rPr lang="en-US" dirty="0"/>
              <a:t>An Oregon company has three employees working in Oregon, 21 employees working in Idaho, and four working in Arizona. Because the company has 25 or more employees, they are subject to the employer contribution of 40% of the contribution rate. However, they will only pay the employer contribution on the three employee’s wages that work in Oregon.</a:t>
            </a:r>
          </a:p>
          <a:p>
            <a:r>
              <a:rPr lang="en-US" dirty="0"/>
              <a:t>Employees include those in Oregon and those elsewhere</a:t>
            </a:r>
          </a:p>
          <a:p>
            <a:pPr defTabSz="881390">
              <a:defRPr/>
            </a:pPr>
            <a:r>
              <a:rPr lang="en-US" dirty="0"/>
              <a:t>The total contribution rate for 2023 is 1 percent of gross wages up to $132,900 in wages</a:t>
            </a:r>
          </a:p>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4</a:t>
            </a:fld>
            <a:endParaRPr lang="en-US"/>
          </a:p>
        </p:txBody>
      </p:sp>
    </p:spTree>
    <p:extLst>
      <p:ext uri="{BB962C8B-B14F-4D97-AF65-F5344CB8AC3E}">
        <p14:creationId xmlns:p14="http://schemas.microsoft.com/office/powerpoint/2010/main" val="117804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5</a:t>
            </a:fld>
            <a:endParaRPr lang="en-US"/>
          </a:p>
        </p:txBody>
      </p:sp>
    </p:spTree>
    <p:extLst>
      <p:ext uri="{BB962C8B-B14F-4D97-AF65-F5344CB8AC3E}">
        <p14:creationId xmlns:p14="http://schemas.microsoft.com/office/powerpoint/2010/main" val="294570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6</a:t>
            </a:fld>
            <a:endParaRPr lang="en-US"/>
          </a:p>
        </p:txBody>
      </p:sp>
    </p:spTree>
    <p:extLst>
      <p:ext uri="{BB962C8B-B14F-4D97-AF65-F5344CB8AC3E}">
        <p14:creationId xmlns:p14="http://schemas.microsoft.com/office/powerpoint/2010/main" val="75145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ea typeface="Times New Roman" panose="02020603050405020304" pitchFamily="18" charset="0"/>
                <a:cs typeface="Times New Roman" panose="02020603050405020304" pitchFamily="18" charset="0"/>
              </a:rPr>
              <a:t>Must provide 30 days notice to the employer if the need is foreseeable, otherwise as much notice as is possible to the circumstances. </a:t>
            </a:r>
          </a:p>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7</a:t>
            </a:fld>
            <a:endParaRPr lang="en-US"/>
          </a:p>
        </p:txBody>
      </p:sp>
    </p:spTree>
    <p:extLst>
      <p:ext uri="{BB962C8B-B14F-4D97-AF65-F5344CB8AC3E}">
        <p14:creationId xmlns:p14="http://schemas.microsoft.com/office/powerpoint/2010/main" val="131100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8</a:t>
            </a:fld>
            <a:endParaRPr lang="en-US"/>
          </a:p>
        </p:txBody>
      </p:sp>
    </p:spTree>
    <p:extLst>
      <p:ext uri="{BB962C8B-B14F-4D97-AF65-F5344CB8AC3E}">
        <p14:creationId xmlns:p14="http://schemas.microsoft.com/office/powerpoint/2010/main" val="269642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0116D-4186-49B0-8C43-4C013AEA63CB}" type="slidenum">
              <a:rPr lang="en-US" smtClean="0"/>
              <a:t>9</a:t>
            </a:fld>
            <a:endParaRPr lang="en-US"/>
          </a:p>
        </p:txBody>
      </p:sp>
    </p:spTree>
    <p:extLst>
      <p:ext uri="{BB962C8B-B14F-4D97-AF65-F5344CB8AC3E}">
        <p14:creationId xmlns:p14="http://schemas.microsoft.com/office/powerpoint/2010/main" val="109255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5120" y="2500099"/>
            <a:ext cx="7636477" cy="2387600"/>
          </a:xfrm>
        </p:spPr>
        <p:txBody>
          <a:bodyPr anchor="b">
            <a:normAutofit/>
          </a:bodyPr>
          <a:lstStyle>
            <a:lvl1pPr algn="l">
              <a:defRPr sz="4800" b="1">
                <a:latin typeface="+mn-lt"/>
              </a:defRPr>
            </a:lvl1pPr>
          </a:lstStyle>
          <a:p>
            <a:r>
              <a:rPr lang="en-US" dirty="0"/>
              <a:t>Presentation Title</a:t>
            </a:r>
          </a:p>
        </p:txBody>
      </p:sp>
      <p:sp>
        <p:nvSpPr>
          <p:cNvPr id="3" name="Subtitle 2"/>
          <p:cNvSpPr>
            <a:spLocks noGrp="1"/>
          </p:cNvSpPr>
          <p:nvPr>
            <p:ph type="subTitle" idx="1" hasCustomPrompt="1"/>
          </p:nvPr>
        </p:nvSpPr>
        <p:spPr>
          <a:xfrm>
            <a:off x="305120" y="4887699"/>
            <a:ext cx="7636477" cy="952928"/>
          </a:xfrm>
        </p:spPr>
        <p:txBody>
          <a:bodyPr>
            <a:normAutofit/>
          </a:bodyPr>
          <a:lstStyle>
            <a:lvl1pPr marL="0" indent="0" algn="l">
              <a:lnSpc>
                <a:spcPct val="100000"/>
              </a:lnSpc>
              <a:spcBef>
                <a:spcPts val="0"/>
              </a:spcBef>
              <a:buNone/>
              <a:defRPr sz="2800" b="1"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Miller Nash LLP</a:t>
            </a:r>
          </a:p>
        </p:txBody>
      </p:sp>
      <p:sp>
        <p:nvSpPr>
          <p:cNvPr id="7" name="Rectangle 6"/>
          <p:cNvSpPr/>
          <p:nvPr userDrawn="1"/>
        </p:nvSpPr>
        <p:spPr>
          <a:xfrm>
            <a:off x="11327673" y="0"/>
            <a:ext cx="864327" cy="5148072"/>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27672" y="5212080"/>
            <a:ext cx="864327" cy="1645920"/>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2314" y="280086"/>
            <a:ext cx="1724936" cy="537524"/>
          </a:xfrm>
          <a:prstGeom prst="rect">
            <a:avLst/>
          </a:prstGeom>
        </p:spPr>
      </p:pic>
      <p:sp>
        <p:nvSpPr>
          <p:cNvPr id="12" name="Text Placeholder 11"/>
          <p:cNvSpPr>
            <a:spLocks noGrp="1"/>
          </p:cNvSpPr>
          <p:nvPr>
            <p:ph type="body" sz="quarter" idx="10" hasCustomPrompt="1"/>
          </p:nvPr>
        </p:nvSpPr>
        <p:spPr>
          <a:xfrm>
            <a:off x="304800" y="5840413"/>
            <a:ext cx="7637463" cy="815975"/>
          </a:xfrm>
        </p:spPr>
        <p:txBody>
          <a:bodyPr>
            <a:normAutofit/>
          </a:bodyPr>
          <a:lstStyle>
            <a:lvl1pPr marL="0" indent="0">
              <a:lnSpc>
                <a:spcPct val="100000"/>
              </a:lnSpc>
              <a:spcBef>
                <a:spcPts val="0"/>
              </a:spcBef>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Who are you giving this presentation to/for?</a:t>
            </a:r>
          </a:p>
          <a:p>
            <a:pPr lvl="0"/>
            <a:r>
              <a:rPr lang="en-US" dirty="0"/>
              <a:t>Date?</a:t>
            </a:r>
          </a:p>
        </p:txBody>
      </p:sp>
    </p:spTree>
    <p:extLst>
      <p:ext uri="{BB962C8B-B14F-4D97-AF65-F5344CB8AC3E}">
        <p14:creationId xmlns:p14="http://schemas.microsoft.com/office/powerpoint/2010/main" val="357837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normAutofit/>
          </a:bodyPr>
          <a:lstStyle>
            <a:lvl1pPr>
              <a:defRPr sz="4400" b="1">
                <a:latin typeface="+mn-lt"/>
              </a:defRPr>
            </a:lvl1pPr>
          </a:lstStyle>
          <a:p>
            <a:r>
              <a:rPr lang="en-US" dirty="0"/>
              <a:t>Click to edit Master title style</a:t>
            </a:r>
          </a:p>
        </p:txBody>
      </p:sp>
      <p:sp>
        <p:nvSpPr>
          <p:cNvPr id="3" name="Content Placeholder 2"/>
          <p:cNvSpPr>
            <a:spLocks noGrp="1"/>
          </p:cNvSpPr>
          <p:nvPr>
            <p:ph idx="1"/>
          </p:nvPr>
        </p:nvSpPr>
        <p:spPr>
          <a:xfrm>
            <a:off x="457200" y="1825625"/>
            <a:ext cx="10896600" cy="4351338"/>
          </a:xfrm>
        </p:spPr>
        <p:txBody>
          <a:bodyPr/>
          <a:lstStyle>
            <a:lvl1pPr marL="228600" indent="-228600">
              <a:lnSpc>
                <a:spcPct val="100000"/>
              </a:lnSpc>
              <a:spcBef>
                <a:spcPts val="0"/>
              </a:spcBef>
              <a:spcAft>
                <a:spcPts val="300"/>
              </a:spcAft>
              <a:buClr>
                <a:srgbClr val="7298A3"/>
              </a:buClr>
              <a:buSzPct val="75000"/>
              <a:buFont typeface="Wingdings" panose="05000000000000000000" pitchFamily="2" charset="2"/>
              <a:buChar char="§"/>
              <a:defRPr/>
            </a:lvl1pPr>
            <a:lvl2pPr>
              <a:lnSpc>
                <a:spcPct val="100000"/>
              </a:lnSpc>
              <a:spcBef>
                <a:spcPts val="0"/>
              </a:spcBef>
              <a:spcAft>
                <a:spcPts val="300"/>
              </a:spcAft>
              <a:buClr>
                <a:srgbClr val="7298A3"/>
              </a:buClr>
              <a:buSzPct val="75000"/>
              <a:defRPr/>
            </a:lvl2pPr>
            <a:lvl3pPr marL="1143000" indent="-228600">
              <a:lnSpc>
                <a:spcPct val="100000"/>
              </a:lnSpc>
              <a:spcBef>
                <a:spcPts val="0"/>
              </a:spcBef>
              <a:spcAft>
                <a:spcPts val="300"/>
              </a:spcAft>
              <a:buClr>
                <a:srgbClr val="7298A3"/>
              </a:buClr>
              <a:buFont typeface="Calibri" panose="020F0502020204030204" pitchFamily="34" charset="0"/>
              <a:buChar char="−"/>
              <a:defRPr/>
            </a:lvl3pPr>
            <a:lvl4pPr>
              <a:lnSpc>
                <a:spcPct val="100000"/>
              </a:lnSpc>
              <a:spcBef>
                <a:spcPts val="0"/>
              </a:spcBef>
              <a:spcAft>
                <a:spcPts val="300"/>
              </a:spcAft>
              <a:buClr>
                <a:srgbClr val="7298A3"/>
              </a:buClr>
              <a:buSzPct val="75000"/>
              <a:defRPr/>
            </a:lvl4pPr>
            <a:lvl5pPr marL="2057400" indent="-228600">
              <a:lnSpc>
                <a:spcPct val="100000"/>
              </a:lnSpc>
              <a:spcBef>
                <a:spcPts val="0"/>
              </a:spcBef>
              <a:spcAft>
                <a:spcPts val="300"/>
              </a:spcAft>
              <a:buClr>
                <a:srgbClr val="7298A3"/>
              </a:buClr>
              <a:buSzPct val="750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13351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F361-58FB-5A76-6695-719B823DB9DF}"/>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9D6336A-7CDC-77C9-C1C5-8888C90327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pic>
        <p:nvPicPr>
          <p:cNvPr id="7" name="Picture 6" descr="A picture containing blur&#10;&#10;Description automatically generated">
            <a:extLst>
              <a:ext uri="{FF2B5EF4-FFF2-40B4-BE49-F238E27FC236}">
                <a16:creationId xmlns:a16="http://schemas.microsoft.com/office/drawing/2014/main" id="{3253A468-F08F-90D2-5728-84FA45E650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21" t="40982" r="1330" b="52545"/>
          <a:stretch/>
        </p:blipFill>
        <p:spPr>
          <a:xfrm>
            <a:off x="715" y="6492875"/>
            <a:ext cx="12191285" cy="424249"/>
          </a:xfrm>
          <a:prstGeom prst="rect">
            <a:avLst/>
          </a:prstGeom>
        </p:spPr>
      </p:pic>
    </p:spTree>
    <p:extLst>
      <p:ext uri="{BB962C8B-B14F-4D97-AF65-F5344CB8AC3E}">
        <p14:creationId xmlns:p14="http://schemas.microsoft.com/office/powerpoint/2010/main" val="308767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515600" cy="1325563"/>
          </a:xfrm>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457199" y="1825625"/>
            <a:ext cx="545782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45896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91404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Rectangle 5"/>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364824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222874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a:solidFill>
                  <a:srgbClr val="7298A3"/>
                </a:solidFill>
              </a:defRPr>
            </a:lvl1pPr>
          </a:lstStyle>
          <a:p>
            <a:r>
              <a:rPr lang="en-US" dirty="0"/>
              <a:t>Thank You</a:t>
            </a:r>
          </a:p>
        </p:txBody>
      </p:sp>
      <p:sp>
        <p:nvSpPr>
          <p:cNvPr id="3" name="Rectangle 2"/>
          <p:cNvSpPr/>
          <p:nvPr userDrawn="1"/>
        </p:nvSpPr>
        <p:spPr>
          <a:xfrm>
            <a:off x="11327673" y="0"/>
            <a:ext cx="864327" cy="5148072"/>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327672" y="5212080"/>
            <a:ext cx="864327" cy="1645920"/>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2314" y="6033186"/>
            <a:ext cx="1724936" cy="537524"/>
          </a:xfrm>
          <a:prstGeom prst="rect">
            <a:avLst/>
          </a:prstGeom>
        </p:spPr>
      </p:pic>
      <p:sp>
        <p:nvSpPr>
          <p:cNvPr id="6" name="Content Placeholder 2"/>
          <p:cNvSpPr>
            <a:spLocks noGrp="1"/>
          </p:cNvSpPr>
          <p:nvPr>
            <p:ph idx="1" hasCustomPrompt="1"/>
          </p:nvPr>
        </p:nvSpPr>
        <p:spPr>
          <a:xfrm>
            <a:off x="457200" y="1825625"/>
            <a:ext cx="10515600" cy="1165225"/>
          </a:xfrm>
        </p:spPr>
        <p:txBody>
          <a:bodyPr>
            <a:noAutofit/>
          </a:bodyPr>
          <a:lstStyle>
            <a:lvl1pPr marL="0" indent="0">
              <a:lnSpc>
                <a:spcPct val="100000"/>
              </a:lnSpc>
              <a:spcBef>
                <a:spcPts val="0"/>
              </a:spcBef>
              <a:spcAft>
                <a:spcPts val="300"/>
              </a:spcAft>
              <a:buClr>
                <a:srgbClr val="7298A3"/>
              </a:buClr>
              <a:buSzPct val="75000"/>
              <a:buFont typeface="Wingdings" panose="05000000000000000000" pitchFamily="2" charset="2"/>
              <a:buNone/>
              <a:defRPr sz="3600" b="1" baseline="0"/>
            </a:lvl1pPr>
            <a:lvl2pPr marL="457200" indent="0">
              <a:lnSpc>
                <a:spcPct val="100000"/>
              </a:lnSpc>
              <a:spcBef>
                <a:spcPts val="0"/>
              </a:spcBef>
              <a:spcAft>
                <a:spcPts val="300"/>
              </a:spcAft>
              <a:buClr>
                <a:srgbClr val="7298A3"/>
              </a:buClr>
              <a:buSzPct val="75000"/>
              <a:buNone/>
              <a:defRPr/>
            </a:lvl2pPr>
            <a:lvl3pPr marL="914400" indent="0">
              <a:lnSpc>
                <a:spcPct val="100000"/>
              </a:lnSpc>
              <a:spcBef>
                <a:spcPts val="0"/>
              </a:spcBef>
              <a:spcAft>
                <a:spcPts val="300"/>
              </a:spcAft>
              <a:buClr>
                <a:srgbClr val="7298A3"/>
              </a:buClr>
              <a:buFont typeface="Calibri" panose="020F0502020204030204" pitchFamily="34" charset="0"/>
              <a:buNone/>
              <a:defRPr/>
            </a:lvl3pPr>
            <a:lvl4pPr marL="1371600" indent="0">
              <a:lnSpc>
                <a:spcPct val="100000"/>
              </a:lnSpc>
              <a:spcBef>
                <a:spcPts val="0"/>
              </a:spcBef>
              <a:spcAft>
                <a:spcPts val="300"/>
              </a:spcAft>
              <a:buClr>
                <a:srgbClr val="7298A3"/>
              </a:buClr>
              <a:buSzPct val="75000"/>
              <a:buNone/>
              <a:defRPr/>
            </a:lvl4pPr>
            <a:lvl5pPr marL="1828800" indent="0">
              <a:lnSpc>
                <a:spcPct val="100000"/>
              </a:lnSpc>
              <a:spcBef>
                <a:spcPts val="0"/>
              </a:spcBef>
              <a:spcAft>
                <a:spcPts val="300"/>
              </a:spcAft>
              <a:buClr>
                <a:srgbClr val="7298A3"/>
              </a:buClr>
              <a:buSzPct val="75000"/>
              <a:buFont typeface="Wingdings" panose="05000000000000000000" pitchFamily="2" charset="2"/>
              <a:buNone/>
              <a:defRPr/>
            </a:lvl5pPr>
          </a:lstStyle>
          <a:p>
            <a:pPr lvl="0"/>
            <a:r>
              <a:rPr lang="en-US" dirty="0"/>
              <a:t>Presenter Name</a:t>
            </a:r>
          </a:p>
          <a:p>
            <a:pPr lvl="0"/>
            <a:r>
              <a:rPr lang="en-US" dirty="0"/>
              <a:t>Miller Nash LLP</a:t>
            </a:r>
          </a:p>
        </p:txBody>
      </p:sp>
      <p:sp>
        <p:nvSpPr>
          <p:cNvPr id="10" name="Text Placeholder 9"/>
          <p:cNvSpPr>
            <a:spLocks noGrp="1"/>
          </p:cNvSpPr>
          <p:nvPr>
            <p:ph type="body" sz="quarter" idx="10" hasCustomPrompt="1"/>
          </p:nvPr>
        </p:nvSpPr>
        <p:spPr>
          <a:xfrm>
            <a:off x="457200" y="3095625"/>
            <a:ext cx="10515600" cy="1285875"/>
          </a:xfrm>
        </p:spPr>
        <p:txBody>
          <a:bodyPr>
            <a:normAutofit/>
          </a:bodyPr>
          <a:lstStyle>
            <a:lvl1pPr marL="0" indent="0">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 address</a:t>
            </a:r>
          </a:p>
          <a:p>
            <a:pPr lvl="0"/>
            <a:r>
              <a:rPr lang="en-US" dirty="0"/>
              <a:t>Presenter phone number</a:t>
            </a:r>
          </a:p>
          <a:p>
            <a:pPr lvl="0"/>
            <a:r>
              <a:rPr lang="en-US" dirty="0"/>
              <a:t>[Social media handles, if applicable]</a:t>
            </a:r>
          </a:p>
        </p:txBody>
      </p:sp>
    </p:spTree>
    <p:extLst>
      <p:ext uri="{BB962C8B-B14F-4D97-AF65-F5344CB8AC3E}">
        <p14:creationId xmlns:p14="http://schemas.microsoft.com/office/powerpoint/2010/main" val="2065503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April 5, 2023</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B58F89-2DBC-4544-B004-9C733B751086}" type="slidenum">
              <a:rPr lang="en-US" smtClean="0"/>
              <a:t>‹#›</a:t>
            </a:fld>
            <a:endParaRPr lang="en-US"/>
          </a:p>
        </p:txBody>
      </p:sp>
    </p:spTree>
    <p:extLst>
      <p:ext uri="{BB962C8B-B14F-4D97-AF65-F5344CB8AC3E}">
        <p14:creationId xmlns:p14="http://schemas.microsoft.com/office/powerpoint/2010/main" val="323071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normAutofit/>
          </a:bodyPr>
          <a:lstStyle>
            <a:lvl1pPr>
              <a:defRPr sz="4400" b="1">
                <a:latin typeface="+mn-lt"/>
              </a:defRPr>
            </a:lvl1pPr>
          </a:lstStyle>
          <a:p>
            <a:r>
              <a:rPr lang="en-US" dirty="0"/>
              <a:t>Click to edit Master title style</a:t>
            </a:r>
          </a:p>
        </p:txBody>
      </p:sp>
      <p:sp>
        <p:nvSpPr>
          <p:cNvPr id="3" name="Content Placeholder 2"/>
          <p:cNvSpPr>
            <a:spLocks noGrp="1"/>
          </p:cNvSpPr>
          <p:nvPr>
            <p:ph idx="1"/>
          </p:nvPr>
        </p:nvSpPr>
        <p:spPr>
          <a:xfrm>
            <a:off x="457200" y="1825625"/>
            <a:ext cx="10896600" cy="4351338"/>
          </a:xfrm>
        </p:spPr>
        <p:txBody>
          <a:bodyPr/>
          <a:lstStyle>
            <a:lvl1pPr marL="228600" indent="-228600">
              <a:lnSpc>
                <a:spcPct val="100000"/>
              </a:lnSpc>
              <a:spcBef>
                <a:spcPts val="0"/>
              </a:spcBef>
              <a:spcAft>
                <a:spcPts val="300"/>
              </a:spcAft>
              <a:buClr>
                <a:srgbClr val="7298A3"/>
              </a:buClr>
              <a:buSzPct val="75000"/>
              <a:buFont typeface="Wingdings" panose="05000000000000000000" pitchFamily="2" charset="2"/>
              <a:buChar char="§"/>
              <a:defRPr/>
            </a:lvl1pPr>
            <a:lvl2pPr>
              <a:lnSpc>
                <a:spcPct val="100000"/>
              </a:lnSpc>
              <a:spcBef>
                <a:spcPts val="0"/>
              </a:spcBef>
              <a:spcAft>
                <a:spcPts val="300"/>
              </a:spcAft>
              <a:buClr>
                <a:srgbClr val="7298A3"/>
              </a:buClr>
              <a:buSzPct val="75000"/>
              <a:defRPr/>
            </a:lvl2pPr>
            <a:lvl3pPr marL="1143000" indent="-228600">
              <a:lnSpc>
                <a:spcPct val="100000"/>
              </a:lnSpc>
              <a:spcBef>
                <a:spcPts val="0"/>
              </a:spcBef>
              <a:spcAft>
                <a:spcPts val="300"/>
              </a:spcAft>
              <a:buClr>
                <a:srgbClr val="7298A3"/>
              </a:buClr>
              <a:buFont typeface="Calibri" panose="020F0502020204030204" pitchFamily="34" charset="0"/>
              <a:buChar char="−"/>
              <a:defRPr/>
            </a:lvl3pPr>
            <a:lvl4pPr>
              <a:lnSpc>
                <a:spcPct val="100000"/>
              </a:lnSpc>
              <a:spcBef>
                <a:spcPts val="0"/>
              </a:spcBef>
              <a:spcAft>
                <a:spcPts val="300"/>
              </a:spcAft>
              <a:buClr>
                <a:srgbClr val="7298A3"/>
              </a:buClr>
              <a:buSzPct val="75000"/>
              <a:defRPr/>
            </a:lvl4pPr>
            <a:lvl5pPr marL="2057400" indent="-228600">
              <a:lnSpc>
                <a:spcPct val="100000"/>
              </a:lnSpc>
              <a:spcBef>
                <a:spcPts val="0"/>
              </a:spcBef>
              <a:spcAft>
                <a:spcPts val="300"/>
              </a:spcAft>
              <a:buClr>
                <a:srgbClr val="7298A3"/>
              </a:buClr>
              <a:buSzPct val="750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99470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515600" cy="1325563"/>
          </a:xfrm>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457199" y="1825625"/>
            <a:ext cx="545782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45896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39607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Rectangle 5"/>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113411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rot="16200000">
            <a:off x="4359876" y="2073876"/>
            <a:ext cx="424248" cy="9144000"/>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rot="16200000">
            <a:off x="10484710" y="5150708"/>
            <a:ext cx="424249" cy="2990333"/>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spTree>
    <p:extLst>
      <p:ext uri="{BB962C8B-B14F-4D97-AF65-F5344CB8AC3E}">
        <p14:creationId xmlns:p14="http://schemas.microsoft.com/office/powerpoint/2010/main" val="369427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a:solidFill>
                  <a:srgbClr val="7298A3"/>
                </a:solidFill>
              </a:defRPr>
            </a:lvl1pPr>
          </a:lstStyle>
          <a:p>
            <a:r>
              <a:rPr lang="en-US" dirty="0"/>
              <a:t>Thank You</a:t>
            </a:r>
          </a:p>
        </p:txBody>
      </p:sp>
      <p:sp>
        <p:nvSpPr>
          <p:cNvPr id="3" name="Rectangle 2"/>
          <p:cNvSpPr/>
          <p:nvPr userDrawn="1"/>
        </p:nvSpPr>
        <p:spPr>
          <a:xfrm>
            <a:off x="11327673" y="0"/>
            <a:ext cx="864327" cy="5148072"/>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327672" y="5212080"/>
            <a:ext cx="864327" cy="1645920"/>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2314" y="6033186"/>
            <a:ext cx="1724936" cy="537524"/>
          </a:xfrm>
          <a:prstGeom prst="rect">
            <a:avLst/>
          </a:prstGeom>
        </p:spPr>
      </p:pic>
      <p:sp>
        <p:nvSpPr>
          <p:cNvPr id="6" name="Content Placeholder 2"/>
          <p:cNvSpPr>
            <a:spLocks noGrp="1"/>
          </p:cNvSpPr>
          <p:nvPr>
            <p:ph idx="1" hasCustomPrompt="1"/>
          </p:nvPr>
        </p:nvSpPr>
        <p:spPr>
          <a:xfrm>
            <a:off x="457200" y="1825625"/>
            <a:ext cx="10515600" cy="1165225"/>
          </a:xfrm>
        </p:spPr>
        <p:txBody>
          <a:bodyPr>
            <a:noAutofit/>
          </a:bodyPr>
          <a:lstStyle>
            <a:lvl1pPr marL="0" indent="0">
              <a:lnSpc>
                <a:spcPct val="100000"/>
              </a:lnSpc>
              <a:spcBef>
                <a:spcPts val="0"/>
              </a:spcBef>
              <a:spcAft>
                <a:spcPts val="300"/>
              </a:spcAft>
              <a:buClr>
                <a:srgbClr val="7298A3"/>
              </a:buClr>
              <a:buSzPct val="75000"/>
              <a:buFont typeface="Wingdings" panose="05000000000000000000" pitchFamily="2" charset="2"/>
              <a:buNone/>
              <a:defRPr sz="3600" b="1" baseline="0"/>
            </a:lvl1pPr>
            <a:lvl2pPr marL="457200" indent="0">
              <a:lnSpc>
                <a:spcPct val="100000"/>
              </a:lnSpc>
              <a:spcBef>
                <a:spcPts val="0"/>
              </a:spcBef>
              <a:spcAft>
                <a:spcPts val="300"/>
              </a:spcAft>
              <a:buClr>
                <a:srgbClr val="7298A3"/>
              </a:buClr>
              <a:buSzPct val="75000"/>
              <a:buNone/>
              <a:defRPr/>
            </a:lvl2pPr>
            <a:lvl3pPr marL="914400" indent="0">
              <a:lnSpc>
                <a:spcPct val="100000"/>
              </a:lnSpc>
              <a:spcBef>
                <a:spcPts val="0"/>
              </a:spcBef>
              <a:spcAft>
                <a:spcPts val="300"/>
              </a:spcAft>
              <a:buClr>
                <a:srgbClr val="7298A3"/>
              </a:buClr>
              <a:buFont typeface="Calibri" panose="020F0502020204030204" pitchFamily="34" charset="0"/>
              <a:buNone/>
              <a:defRPr/>
            </a:lvl3pPr>
            <a:lvl4pPr marL="1371600" indent="0">
              <a:lnSpc>
                <a:spcPct val="100000"/>
              </a:lnSpc>
              <a:spcBef>
                <a:spcPts val="0"/>
              </a:spcBef>
              <a:spcAft>
                <a:spcPts val="300"/>
              </a:spcAft>
              <a:buClr>
                <a:srgbClr val="7298A3"/>
              </a:buClr>
              <a:buSzPct val="75000"/>
              <a:buNone/>
              <a:defRPr/>
            </a:lvl4pPr>
            <a:lvl5pPr marL="1828800" indent="0">
              <a:lnSpc>
                <a:spcPct val="100000"/>
              </a:lnSpc>
              <a:spcBef>
                <a:spcPts val="0"/>
              </a:spcBef>
              <a:spcAft>
                <a:spcPts val="300"/>
              </a:spcAft>
              <a:buClr>
                <a:srgbClr val="7298A3"/>
              </a:buClr>
              <a:buSzPct val="75000"/>
              <a:buFont typeface="Wingdings" panose="05000000000000000000" pitchFamily="2" charset="2"/>
              <a:buNone/>
              <a:defRPr/>
            </a:lvl5pPr>
          </a:lstStyle>
          <a:p>
            <a:pPr lvl="0"/>
            <a:r>
              <a:rPr lang="en-US" dirty="0"/>
              <a:t>Presenter Name</a:t>
            </a:r>
          </a:p>
          <a:p>
            <a:pPr lvl="0"/>
            <a:r>
              <a:rPr lang="en-US" dirty="0"/>
              <a:t>Miller Nash LLP</a:t>
            </a:r>
          </a:p>
        </p:txBody>
      </p:sp>
      <p:sp>
        <p:nvSpPr>
          <p:cNvPr id="10" name="Text Placeholder 9"/>
          <p:cNvSpPr>
            <a:spLocks noGrp="1"/>
          </p:cNvSpPr>
          <p:nvPr>
            <p:ph type="body" sz="quarter" idx="10" hasCustomPrompt="1"/>
          </p:nvPr>
        </p:nvSpPr>
        <p:spPr>
          <a:xfrm>
            <a:off x="457200" y="3095625"/>
            <a:ext cx="10515600" cy="1285875"/>
          </a:xfrm>
        </p:spPr>
        <p:txBody>
          <a:bodyPr>
            <a:normAutofit/>
          </a:bodyPr>
          <a:lstStyle>
            <a:lvl1pPr marL="0" indent="0">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 address</a:t>
            </a:r>
          </a:p>
          <a:p>
            <a:pPr lvl="0"/>
            <a:r>
              <a:rPr lang="en-US" dirty="0"/>
              <a:t>Presenter phone number</a:t>
            </a:r>
          </a:p>
          <a:p>
            <a:pPr lvl="0"/>
            <a:r>
              <a:rPr lang="en-US" dirty="0"/>
              <a:t>[Social media handles, if applicable]</a:t>
            </a:r>
          </a:p>
        </p:txBody>
      </p:sp>
    </p:spTree>
    <p:extLst>
      <p:ext uri="{BB962C8B-B14F-4D97-AF65-F5344CB8AC3E}">
        <p14:creationId xmlns:p14="http://schemas.microsoft.com/office/powerpoint/2010/main" val="89603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BE5C2892-9861-40F1-8F32-F9464B96428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5331" b="11110"/>
          <a:stretch/>
        </p:blipFill>
        <p:spPr>
          <a:xfrm>
            <a:off x="2" y="0"/>
            <a:ext cx="12191998" cy="6492875"/>
          </a:xfrm>
          <a:prstGeom prst="rect">
            <a:avLst/>
          </a:prstGeom>
        </p:spPr>
      </p:pic>
      <p:sp>
        <p:nvSpPr>
          <p:cNvPr id="2" name="Title 1">
            <a:extLst>
              <a:ext uri="{FF2B5EF4-FFF2-40B4-BE49-F238E27FC236}">
                <a16:creationId xmlns:a16="http://schemas.microsoft.com/office/drawing/2014/main" id="{2E28F361-58FB-5A76-6695-719B823DB9DF}"/>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9D6336A-7CDC-77C9-C1C5-8888C90327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7922" y="230188"/>
            <a:ext cx="1501885" cy="468017"/>
          </a:xfrm>
          <a:prstGeom prst="rect">
            <a:avLst/>
          </a:prstGeom>
        </p:spPr>
      </p:pic>
      <p:pic>
        <p:nvPicPr>
          <p:cNvPr id="7" name="Picture 6" descr="A picture containing blur&#10;&#10;Description automatically generated">
            <a:extLst>
              <a:ext uri="{FF2B5EF4-FFF2-40B4-BE49-F238E27FC236}">
                <a16:creationId xmlns:a16="http://schemas.microsoft.com/office/drawing/2014/main" id="{3253A468-F08F-90D2-5728-84FA45E65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1" t="40982" r="1330" b="52545"/>
          <a:stretch/>
        </p:blipFill>
        <p:spPr>
          <a:xfrm>
            <a:off x="715" y="6492875"/>
            <a:ext cx="12191285" cy="424249"/>
          </a:xfrm>
          <a:prstGeom prst="rect">
            <a:avLst/>
          </a:prstGeom>
        </p:spPr>
      </p:pic>
      <p:sp>
        <p:nvSpPr>
          <p:cNvPr id="3" name="Content Placeholder 2">
            <a:extLst>
              <a:ext uri="{FF2B5EF4-FFF2-40B4-BE49-F238E27FC236}">
                <a16:creationId xmlns:a16="http://schemas.microsoft.com/office/drawing/2014/main" id="{97339849-6323-54DE-F693-1410F11F2BC6}"/>
              </a:ext>
            </a:extLst>
          </p:cNvPr>
          <p:cNvSpPr>
            <a:spLocks noGrp="1"/>
          </p:cNvSpPr>
          <p:nvPr>
            <p:ph idx="1"/>
          </p:nvPr>
        </p:nvSpPr>
        <p:spPr>
          <a:xfrm>
            <a:off x="457200" y="1825625"/>
            <a:ext cx="10896600" cy="4351338"/>
          </a:xfrm>
        </p:spPr>
        <p:txBody>
          <a:bodyPr/>
          <a:lstStyle>
            <a:lvl1pPr marL="228600" indent="-228600">
              <a:lnSpc>
                <a:spcPct val="100000"/>
              </a:lnSpc>
              <a:spcBef>
                <a:spcPts val="0"/>
              </a:spcBef>
              <a:spcAft>
                <a:spcPts val="300"/>
              </a:spcAft>
              <a:buClr>
                <a:srgbClr val="7298A3"/>
              </a:buClr>
              <a:buSzPct val="75000"/>
              <a:buFont typeface="Wingdings" panose="05000000000000000000" pitchFamily="2" charset="2"/>
              <a:buChar char="§"/>
              <a:defRPr/>
            </a:lvl1pPr>
            <a:lvl2pPr>
              <a:lnSpc>
                <a:spcPct val="100000"/>
              </a:lnSpc>
              <a:spcBef>
                <a:spcPts val="0"/>
              </a:spcBef>
              <a:spcAft>
                <a:spcPts val="300"/>
              </a:spcAft>
              <a:buClr>
                <a:srgbClr val="7298A3"/>
              </a:buClr>
              <a:buSzPct val="75000"/>
              <a:defRPr/>
            </a:lvl2pPr>
            <a:lvl3pPr marL="1143000" indent="-228600">
              <a:lnSpc>
                <a:spcPct val="100000"/>
              </a:lnSpc>
              <a:spcBef>
                <a:spcPts val="0"/>
              </a:spcBef>
              <a:spcAft>
                <a:spcPts val="300"/>
              </a:spcAft>
              <a:buClr>
                <a:srgbClr val="7298A3"/>
              </a:buClr>
              <a:buFont typeface="Calibri" panose="020F0502020204030204" pitchFamily="34" charset="0"/>
              <a:buChar char="−"/>
              <a:defRPr/>
            </a:lvl3pPr>
            <a:lvl4pPr>
              <a:lnSpc>
                <a:spcPct val="100000"/>
              </a:lnSpc>
              <a:spcBef>
                <a:spcPts val="0"/>
              </a:spcBef>
              <a:spcAft>
                <a:spcPts val="300"/>
              </a:spcAft>
              <a:buClr>
                <a:srgbClr val="7298A3"/>
              </a:buClr>
              <a:buSzPct val="75000"/>
              <a:defRPr/>
            </a:lvl4pPr>
            <a:lvl5pPr marL="2057400" indent="-228600">
              <a:lnSpc>
                <a:spcPct val="100000"/>
              </a:lnSpc>
              <a:spcBef>
                <a:spcPts val="0"/>
              </a:spcBef>
              <a:spcAft>
                <a:spcPts val="300"/>
              </a:spcAft>
              <a:buClr>
                <a:srgbClr val="7298A3"/>
              </a:buClr>
              <a:buSzPct val="750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82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April 5, 2023</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B58F89-2DBC-4544-B004-9C733B751086}" type="slidenum">
              <a:rPr lang="en-US" smtClean="0"/>
              <a:t>‹#›</a:t>
            </a:fld>
            <a:endParaRPr lang="en-US"/>
          </a:p>
        </p:txBody>
      </p:sp>
    </p:spTree>
    <p:extLst>
      <p:ext uri="{BB962C8B-B14F-4D97-AF65-F5344CB8AC3E}">
        <p14:creationId xmlns:p14="http://schemas.microsoft.com/office/powerpoint/2010/main" val="331545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5120" y="2500099"/>
            <a:ext cx="7636477" cy="2387600"/>
          </a:xfrm>
        </p:spPr>
        <p:txBody>
          <a:bodyPr anchor="b">
            <a:normAutofit/>
          </a:bodyPr>
          <a:lstStyle>
            <a:lvl1pPr algn="l">
              <a:defRPr sz="4800" b="1">
                <a:latin typeface="+mn-lt"/>
              </a:defRPr>
            </a:lvl1pPr>
          </a:lstStyle>
          <a:p>
            <a:r>
              <a:rPr lang="en-US" dirty="0"/>
              <a:t>Presentation Title</a:t>
            </a:r>
          </a:p>
        </p:txBody>
      </p:sp>
      <p:sp>
        <p:nvSpPr>
          <p:cNvPr id="3" name="Subtitle 2"/>
          <p:cNvSpPr>
            <a:spLocks noGrp="1"/>
          </p:cNvSpPr>
          <p:nvPr>
            <p:ph type="subTitle" idx="1" hasCustomPrompt="1"/>
          </p:nvPr>
        </p:nvSpPr>
        <p:spPr>
          <a:xfrm>
            <a:off x="305120" y="4887699"/>
            <a:ext cx="7636477" cy="952928"/>
          </a:xfrm>
        </p:spPr>
        <p:txBody>
          <a:bodyPr>
            <a:normAutofit/>
          </a:bodyPr>
          <a:lstStyle>
            <a:lvl1pPr marL="0" indent="0" algn="l">
              <a:lnSpc>
                <a:spcPct val="100000"/>
              </a:lnSpc>
              <a:spcBef>
                <a:spcPts val="0"/>
              </a:spcBef>
              <a:buNone/>
              <a:defRPr sz="2800" b="1"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Miller Nash LLP</a:t>
            </a:r>
          </a:p>
        </p:txBody>
      </p:sp>
      <p:sp>
        <p:nvSpPr>
          <p:cNvPr id="7" name="Rectangle 6"/>
          <p:cNvSpPr/>
          <p:nvPr userDrawn="1"/>
        </p:nvSpPr>
        <p:spPr>
          <a:xfrm>
            <a:off x="11327673" y="0"/>
            <a:ext cx="864327" cy="5148072"/>
          </a:xfrm>
          <a:prstGeom prst="rect">
            <a:avLst/>
          </a:prstGeom>
          <a:solidFill>
            <a:srgbClr val="790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27672" y="5212080"/>
            <a:ext cx="864327" cy="1645920"/>
          </a:xfrm>
          <a:prstGeom prst="rect">
            <a:avLst/>
          </a:prstGeom>
          <a:solidFill>
            <a:srgbClr val="7298A3"/>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2314" y="280086"/>
            <a:ext cx="1724936" cy="537524"/>
          </a:xfrm>
          <a:prstGeom prst="rect">
            <a:avLst/>
          </a:prstGeom>
        </p:spPr>
      </p:pic>
      <p:sp>
        <p:nvSpPr>
          <p:cNvPr id="12" name="Text Placeholder 11"/>
          <p:cNvSpPr>
            <a:spLocks noGrp="1"/>
          </p:cNvSpPr>
          <p:nvPr>
            <p:ph type="body" sz="quarter" idx="10" hasCustomPrompt="1"/>
          </p:nvPr>
        </p:nvSpPr>
        <p:spPr>
          <a:xfrm>
            <a:off x="304800" y="5840413"/>
            <a:ext cx="7637463" cy="815975"/>
          </a:xfrm>
        </p:spPr>
        <p:txBody>
          <a:bodyPr>
            <a:normAutofit/>
          </a:bodyPr>
          <a:lstStyle>
            <a:lvl1pPr marL="0" indent="0">
              <a:lnSpc>
                <a:spcPct val="100000"/>
              </a:lnSpc>
              <a:spcBef>
                <a:spcPts val="0"/>
              </a:spcBef>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Who are you giving this presentation to/for?</a:t>
            </a:r>
          </a:p>
          <a:p>
            <a:pPr lvl="0"/>
            <a:r>
              <a:rPr lang="en-US" dirty="0"/>
              <a:t>Date?</a:t>
            </a:r>
          </a:p>
        </p:txBody>
      </p:sp>
    </p:spTree>
    <p:extLst>
      <p:ext uri="{BB962C8B-B14F-4D97-AF65-F5344CB8AC3E}">
        <p14:creationId xmlns:p14="http://schemas.microsoft.com/office/powerpoint/2010/main" val="24289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22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62758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EF43F943-CFF4-24ED-A10A-755B513D474A}"/>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11110"/>
          <a:stretch/>
        </p:blipFill>
        <p:spPr>
          <a:xfrm>
            <a:off x="0" y="1639150"/>
            <a:ext cx="12191998" cy="5218849"/>
          </a:xfrm>
          <a:prstGeom prst="rect">
            <a:avLst/>
          </a:prstGeom>
        </p:spPr>
      </p:pic>
      <p:sp>
        <p:nvSpPr>
          <p:cNvPr id="2" name="Rectangle 1">
            <a:extLst>
              <a:ext uri="{FF2B5EF4-FFF2-40B4-BE49-F238E27FC236}">
                <a16:creationId xmlns:a16="http://schemas.microsoft.com/office/drawing/2014/main" id="{066AB67E-86B8-A2C3-6D79-629796045DF6}"/>
              </a:ext>
            </a:extLst>
          </p:cNvPr>
          <p:cNvSpPr/>
          <p:nvPr/>
        </p:nvSpPr>
        <p:spPr>
          <a:xfrm>
            <a:off x="-3" y="1"/>
            <a:ext cx="12192001" cy="1639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4950016"/>
            <a:ext cx="12192000" cy="145504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b="1" kern="1200">
                <a:solidFill>
                  <a:schemeClr val="tx1"/>
                </a:solidFill>
                <a:latin typeface="Impact" panose="020B0806030902050204" pitchFamily="34" charset="0"/>
                <a:ea typeface="+mj-ea"/>
                <a:cs typeface="+mj-cs"/>
              </a:defRPr>
            </a:lvl1pPr>
          </a:lstStyle>
          <a:p>
            <a:r>
              <a:rPr lang="en-US" sz="2400" dirty="0">
                <a:solidFill>
                  <a:schemeClr val="bg1"/>
                </a:solidFill>
                <a:latin typeface="+mn-lt"/>
              </a:rPr>
              <a:t>Heather Van Meter</a:t>
            </a:r>
          </a:p>
          <a:p>
            <a:r>
              <a:rPr lang="en-US" sz="2400" dirty="0">
                <a:solidFill>
                  <a:schemeClr val="bg1"/>
                </a:solidFill>
                <a:latin typeface="+mn-lt"/>
              </a:rPr>
              <a:t>Miller Nash LLP</a:t>
            </a:r>
          </a:p>
          <a:p>
            <a:pPr>
              <a:spcBef>
                <a:spcPts val="1200"/>
              </a:spcBef>
            </a:pPr>
            <a:endParaRPr lang="en-US" sz="2400" b="0" i="1" dirty="0">
              <a:solidFill>
                <a:schemeClr val="bg1"/>
              </a:solidFill>
              <a:latin typeface="+mn-lt"/>
            </a:endParaRPr>
          </a:p>
          <a:p>
            <a:r>
              <a:rPr lang="en-US" sz="2400" b="0" dirty="0">
                <a:solidFill>
                  <a:schemeClr val="bg1"/>
                </a:solidFill>
                <a:latin typeface="+mn-lt"/>
              </a:rPr>
              <a:t>August 16, 2024</a:t>
            </a:r>
          </a:p>
        </p:txBody>
      </p:sp>
      <p:sp>
        <p:nvSpPr>
          <p:cNvPr id="4" name="Rectangle 3"/>
          <p:cNvSpPr/>
          <p:nvPr/>
        </p:nvSpPr>
        <p:spPr>
          <a:xfrm>
            <a:off x="1" y="2461524"/>
            <a:ext cx="12191999" cy="1668918"/>
          </a:xfrm>
          <a:prstGeom prst="rect">
            <a:avLst/>
          </a:prstGeom>
        </p:spPr>
        <p:txBody>
          <a:bodyPr wrap="square">
            <a:spAutoFit/>
          </a:bodyPr>
          <a:lstStyle/>
          <a:p>
            <a:pPr algn="ctr">
              <a:lnSpc>
                <a:spcPct val="85000"/>
              </a:lnSpc>
            </a:pPr>
            <a:r>
              <a:rPr lang="en-US" sz="6000" b="1" dirty="0">
                <a:solidFill>
                  <a:schemeClr val="bg1"/>
                </a:solidFill>
                <a:ea typeface="Adobe Gothic Std B" panose="020B0800000000000000" pitchFamily="34" charset="-128"/>
              </a:rPr>
              <a:t>Update on Oregon’s</a:t>
            </a:r>
          </a:p>
          <a:p>
            <a:pPr algn="ctr">
              <a:lnSpc>
                <a:spcPct val="85000"/>
              </a:lnSpc>
            </a:pPr>
            <a:r>
              <a:rPr lang="en-US" sz="6000" b="1" dirty="0">
                <a:solidFill>
                  <a:schemeClr val="bg1"/>
                </a:solidFill>
                <a:ea typeface="Adobe Gothic Std B" panose="020B0800000000000000" pitchFamily="34" charset="-128"/>
              </a:rPr>
              <a:t>Employment Laws</a:t>
            </a:r>
            <a:endParaRPr lang="en-US" sz="4800" b="1" dirty="0">
              <a:solidFill>
                <a:schemeClr val="bg1"/>
              </a:solidFill>
              <a:ea typeface="Adobe Gothic Std B" panose="020B0800000000000000" pitchFamily="34" charset="-128"/>
            </a:endParaRPr>
          </a:p>
        </p:txBody>
      </p:sp>
      <p:pic>
        <p:nvPicPr>
          <p:cNvPr id="12" name="Picture 11" descr="A picture containing text, sign&#10;&#10;Description automatically generated">
            <a:extLst>
              <a:ext uri="{FF2B5EF4-FFF2-40B4-BE49-F238E27FC236}">
                <a16:creationId xmlns:a16="http://schemas.microsoft.com/office/drawing/2014/main" id="{4F8F3BF9-7541-4BF7-F6CB-589C1E3C9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252" y="349329"/>
            <a:ext cx="2957495" cy="921614"/>
          </a:xfrm>
          <a:prstGeom prst="rect">
            <a:avLst/>
          </a:prstGeom>
        </p:spPr>
      </p:pic>
    </p:spTree>
    <p:extLst>
      <p:ext uri="{BB962C8B-B14F-4D97-AF65-F5344CB8AC3E}">
        <p14:creationId xmlns:p14="http://schemas.microsoft.com/office/powerpoint/2010/main" val="252078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3DDDA8-1731-78DB-4F3E-5C31D6E5AAFF}"/>
              </a:ext>
            </a:extLst>
          </p:cNvPr>
          <p:cNvSpPr/>
          <p:nvPr/>
        </p:nvSpPr>
        <p:spPr>
          <a:xfrm>
            <a:off x="0" y="522514"/>
            <a:ext cx="9851572"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78DF8E-2EA1-75D2-5964-A06FF9E25D2E}"/>
              </a:ext>
            </a:extLst>
          </p:cNvPr>
          <p:cNvSpPr>
            <a:spLocks noGrp="1"/>
          </p:cNvSpPr>
          <p:nvPr>
            <p:ph idx="1"/>
          </p:nvPr>
        </p:nvSpPr>
        <p:spPr/>
        <p:txBody>
          <a:bodyPr>
            <a:normAutofit fontScale="85000" lnSpcReduction="10000"/>
          </a:bodyPr>
          <a:lstStyle/>
          <a:p>
            <a:pPr marL="0" indent="0">
              <a:spcAft>
                <a:spcPts val="1200"/>
              </a:spcAft>
              <a:buNone/>
            </a:pPr>
            <a:r>
              <a:rPr lang="en-US" b="1" dirty="0">
                <a:ea typeface="Times New Roman" panose="02020603050405020304" pitchFamily="18" charset="0"/>
                <a:cs typeface="Times New Roman" panose="02020603050405020304" pitchFamily="18" charset="0"/>
              </a:rPr>
              <a:t>What about hybrid or fully remote employees in Washington?</a:t>
            </a:r>
            <a:endParaRPr lang="en-US" dirty="0">
              <a:ea typeface="Calibri" panose="020F0502020204030204" pitchFamily="34" charset="0"/>
              <a:cs typeface="Times New Roman" panose="02020603050405020304" pitchFamily="18" charset="0"/>
            </a:endParaRPr>
          </a:p>
          <a:p>
            <a:pPr>
              <a:spcAft>
                <a:spcPts val="1200"/>
              </a:spcAft>
            </a:pPr>
            <a:r>
              <a:rPr lang="en-US" dirty="0">
                <a:ea typeface="Times New Roman" panose="02020603050405020304" pitchFamily="18" charset="0"/>
                <a:cs typeface="Times New Roman" panose="02020603050405020304" pitchFamily="18" charset="0"/>
              </a:rPr>
              <a:t>It depends on where each employee in your business works. Paid Leave Oregon uses the same localization standards as the federal unemployment insurance program and Washington Paid Leave program. </a:t>
            </a:r>
          </a:p>
          <a:p>
            <a:pPr>
              <a:spcAft>
                <a:spcPts val="1200"/>
              </a:spcAft>
            </a:pPr>
            <a:r>
              <a:rPr lang="en-US" dirty="0">
                <a:ea typeface="Times New Roman" panose="02020603050405020304" pitchFamily="18" charset="0"/>
                <a:cs typeface="Times New Roman" panose="02020603050405020304" pitchFamily="18" charset="0"/>
              </a:rPr>
              <a:t>If your employee works regularly or primarily in Oregon, and any work done outside of Oregon is minor, you will collect employee contributions and pay employer contributions to Paid Leave Oregon on all wages earned in Washington and Oregon.</a:t>
            </a:r>
          </a:p>
          <a:p>
            <a:pPr>
              <a:spcAft>
                <a:spcPts val="1200"/>
              </a:spcAft>
            </a:pPr>
            <a:r>
              <a:rPr lang="en-US" dirty="0">
                <a:ea typeface="Calibri" panose="020F0502020204030204" pitchFamily="34" charset="0"/>
                <a:cs typeface="Times New Roman" panose="02020603050405020304" pitchFamily="18" charset="0"/>
              </a:rPr>
              <a:t>However, if they don’t work with regularity in Oregon, or work exclusively in Washington, then their time would be considered “localized” to Washington and you would need to report and contribute through Washington’s Paid Family and Medical Leave program. </a:t>
            </a:r>
          </a:p>
          <a:p>
            <a:endParaRPr lang="en-US" dirty="0"/>
          </a:p>
        </p:txBody>
      </p:sp>
      <p:sp>
        <p:nvSpPr>
          <p:cNvPr id="2" name="Title 1">
            <a:extLst>
              <a:ext uri="{FF2B5EF4-FFF2-40B4-BE49-F238E27FC236}">
                <a16:creationId xmlns:a16="http://schemas.microsoft.com/office/drawing/2014/main" id="{55F405ED-BDC6-9230-5C2D-2780AF78CBF3}"/>
              </a:ext>
            </a:extLst>
          </p:cNvPr>
          <p:cNvSpPr>
            <a:spLocks noGrp="1"/>
          </p:cNvSpPr>
          <p:nvPr>
            <p:ph type="title"/>
          </p:nvPr>
        </p:nvSpPr>
        <p:spPr/>
        <p:txBody>
          <a:bodyPr>
            <a:normAutofit/>
          </a:bodyPr>
          <a:lstStyle/>
          <a:p>
            <a:r>
              <a:rPr lang="en-US" sz="4000" dirty="0">
                <a:solidFill>
                  <a:schemeClr val="bg1"/>
                </a:solidFill>
              </a:rPr>
              <a:t>Paid Leave Oregon—Place of Performance</a:t>
            </a:r>
          </a:p>
        </p:txBody>
      </p:sp>
    </p:spTree>
    <p:extLst>
      <p:ext uri="{BB962C8B-B14F-4D97-AF65-F5344CB8AC3E}">
        <p14:creationId xmlns:p14="http://schemas.microsoft.com/office/powerpoint/2010/main" val="42477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5AEA5E-EA77-E66F-634B-C290D8F020EC}"/>
              </a:ext>
            </a:extLst>
          </p:cNvPr>
          <p:cNvSpPr/>
          <p:nvPr/>
        </p:nvSpPr>
        <p:spPr>
          <a:xfrm>
            <a:off x="0" y="522514"/>
            <a:ext cx="9851572"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normAutofit/>
          </a:bodyPr>
          <a:lstStyle/>
          <a:p>
            <a:r>
              <a:rPr lang="en-US" sz="4000" dirty="0">
                <a:solidFill>
                  <a:schemeClr val="bg1"/>
                </a:solidFill>
              </a:rPr>
              <a:t>S.B. 1515—Paid Leave Oregon and OFLA</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a:xfrm>
            <a:off x="270164" y="1825625"/>
            <a:ext cx="11658600" cy="4667250"/>
          </a:xfrm>
        </p:spPr>
        <p:txBody>
          <a:bodyPr>
            <a:normAutofit fontScale="92500" lnSpcReduction="20000"/>
          </a:bodyPr>
          <a:lstStyle/>
          <a:p>
            <a:pPr marL="0" indent="0">
              <a:spcAft>
                <a:spcPts val="600"/>
              </a:spcAft>
              <a:buNone/>
            </a:pPr>
            <a:r>
              <a:rPr lang="en-US" sz="2400" dirty="0">
                <a:effectLst/>
                <a:ea typeface="Times New Roman" panose="02020603050405020304" pitchFamily="18" charset="0"/>
                <a:cs typeface="Times New Roman" panose="02020603050405020304" pitchFamily="18" charset="0"/>
              </a:rPr>
              <a:t>As of July 1, 2024, OFLA has been streamlined to </a:t>
            </a:r>
            <a:r>
              <a:rPr lang="en-US" sz="2400" dirty="0">
                <a:ea typeface="Times New Roman" panose="02020603050405020304" pitchFamily="18" charset="0"/>
                <a:cs typeface="Times New Roman" panose="02020603050405020304" pitchFamily="18" charset="0"/>
              </a:rPr>
              <a:t>overlap</a:t>
            </a:r>
            <a:r>
              <a:rPr lang="en-US" sz="2400" dirty="0">
                <a:effectLst/>
                <a:ea typeface="Times New Roman" panose="02020603050405020304" pitchFamily="18" charset="0"/>
                <a:cs typeface="Times New Roman" panose="02020603050405020304" pitchFamily="18" charset="0"/>
              </a:rPr>
              <a:t>, OFLA is now </a:t>
            </a:r>
            <a:r>
              <a:rPr lang="en-US" sz="2400" i="1" dirty="0">
                <a:effectLst/>
                <a:ea typeface="Times New Roman" panose="02020603050405020304" pitchFamily="18" charset="0"/>
                <a:cs typeface="Times New Roman" panose="02020603050405020304" pitchFamily="18" charset="0"/>
              </a:rPr>
              <a:t>in addition to </a:t>
            </a:r>
            <a:r>
              <a:rPr lang="en-US" sz="2400" dirty="0">
                <a:effectLst/>
                <a:ea typeface="Times New Roman" panose="02020603050405020304" pitchFamily="18" charset="0"/>
                <a:cs typeface="Times New Roman" panose="02020603050405020304" pitchFamily="18" charset="0"/>
              </a:rPr>
              <a:t>any leave available to the employee under PLO and cannot be applied concurrently. However, if the employee takes PLO and they have available FMLA, then the leaves will run concurrently. </a:t>
            </a:r>
          </a:p>
          <a:p>
            <a:pPr marL="0" indent="0">
              <a:spcAft>
                <a:spcPts val="600"/>
              </a:spcAft>
              <a:buNone/>
            </a:pPr>
            <a:r>
              <a:rPr lang="en-US" sz="2400" dirty="0">
                <a:ea typeface="Times New Roman" panose="02020603050405020304" pitchFamily="18" charset="0"/>
                <a:cs typeface="Times New Roman" panose="02020603050405020304" pitchFamily="18" charset="0"/>
              </a:rPr>
              <a:t>OFLA now only covers 4 situations: </a:t>
            </a:r>
          </a:p>
          <a:p>
            <a:pPr marL="457200" indent="-457200">
              <a:spcAft>
                <a:spcPts val="600"/>
              </a:spcAft>
              <a:buAutoNum type="arabicParenBoth"/>
            </a:pPr>
            <a:r>
              <a:rPr lang="en-US" sz="2400" u="sng" dirty="0">
                <a:ea typeface="Times New Roman" panose="02020603050405020304" pitchFamily="18" charset="0"/>
                <a:cs typeface="Times New Roman" panose="02020603050405020304" pitchFamily="18" charset="0"/>
              </a:rPr>
              <a:t>Sick Child Leave - </a:t>
            </a:r>
            <a:r>
              <a:rPr lang="en-US" sz="2400" dirty="0">
                <a:ea typeface="Times New Roman" panose="02020603050405020304" pitchFamily="18" charset="0"/>
                <a:cs typeface="Times New Roman" panose="02020603050405020304" pitchFamily="18" charset="0"/>
              </a:rPr>
              <a:t>up to 12 weeks to care for employee’s child suffering from condition requiring home care or due to closure of school or childcare during statewide public health emergency; </a:t>
            </a:r>
          </a:p>
          <a:p>
            <a:pPr marL="457200" indent="-457200">
              <a:spcAft>
                <a:spcPts val="600"/>
              </a:spcAft>
              <a:buAutoNum type="arabicParenBoth"/>
            </a:pPr>
            <a:r>
              <a:rPr lang="en-US" sz="2400" u="sng" dirty="0">
                <a:ea typeface="Times New Roman" panose="02020603050405020304" pitchFamily="18" charset="0"/>
                <a:cs typeface="Times New Roman" panose="02020603050405020304" pitchFamily="18" charset="0"/>
              </a:rPr>
              <a:t>Pregnancy Disability Leave</a:t>
            </a:r>
            <a:r>
              <a:rPr lang="en-US" sz="2400" dirty="0">
                <a:ea typeface="Times New Roman" panose="02020603050405020304" pitchFamily="18" charset="0"/>
                <a:cs typeface="Times New Roman" panose="02020603050405020304" pitchFamily="18" charset="0"/>
              </a:rPr>
              <a:t> - up to 12 additional weeks off because pregnancy or childbirth disability; </a:t>
            </a:r>
          </a:p>
          <a:p>
            <a:pPr marL="457200" indent="-457200">
              <a:spcAft>
                <a:spcPts val="600"/>
              </a:spcAft>
              <a:buAutoNum type="arabicParenBoth"/>
            </a:pPr>
            <a:r>
              <a:rPr lang="en-US" sz="2400" u="sng" dirty="0">
                <a:ea typeface="Times New Roman" panose="02020603050405020304" pitchFamily="18" charset="0"/>
                <a:cs typeface="Times New Roman" panose="02020603050405020304" pitchFamily="18" charset="0"/>
              </a:rPr>
              <a:t>Military Family Leave</a:t>
            </a:r>
            <a:r>
              <a:rPr lang="en-US" sz="2400" dirty="0">
                <a:ea typeface="Times New Roman" panose="02020603050405020304" pitchFamily="18" charset="0"/>
                <a:cs typeface="Times New Roman" panose="02020603050405020304" pitchFamily="18" charset="0"/>
              </a:rPr>
              <a:t> - up to 14 days if the employee’s spouse or domestic partner is a service member who has been called to active duty or is on leave from active duty; and</a:t>
            </a:r>
          </a:p>
          <a:p>
            <a:pPr marL="457200" indent="-457200">
              <a:spcAft>
                <a:spcPts val="600"/>
              </a:spcAft>
              <a:buAutoNum type="arabicParenBoth"/>
            </a:pPr>
            <a:r>
              <a:rPr lang="en-US" sz="2400" u="sng" dirty="0">
                <a:ea typeface="Times New Roman" panose="02020603050405020304" pitchFamily="18" charset="0"/>
                <a:cs typeface="Times New Roman" panose="02020603050405020304" pitchFamily="18" charset="0"/>
              </a:rPr>
              <a:t>Bereavement Leave</a:t>
            </a:r>
            <a:r>
              <a:rPr lang="en-US" sz="2400" dirty="0">
                <a:ea typeface="Times New Roman" panose="02020603050405020304" pitchFamily="18" charset="0"/>
                <a:cs typeface="Times New Roman" panose="02020603050405020304" pitchFamily="18" charset="0"/>
              </a:rPr>
              <a:t>: Up to two weeks of bereavement leave for the death of a family member, used within 60 days of death, not to exceed four weeks total per “year.” </a:t>
            </a:r>
          </a:p>
          <a:p>
            <a:pPr marL="0" indent="0">
              <a:spcAft>
                <a:spcPts val="600"/>
              </a:spcAft>
              <a:buNone/>
            </a:pPr>
            <a:r>
              <a:rPr lang="en-US" sz="2400" i="1" dirty="0">
                <a:ea typeface="Times New Roman" panose="02020603050405020304" pitchFamily="18" charset="0"/>
                <a:cs typeface="Times New Roman" panose="02020603050405020304" pitchFamily="18" charset="0"/>
              </a:rPr>
              <a:t>Child Placement Leave</a:t>
            </a:r>
            <a:r>
              <a:rPr lang="en-US" sz="2400" dirty="0">
                <a:ea typeface="Times New Roman" panose="02020603050405020304" pitchFamily="18" charset="0"/>
                <a:cs typeface="Times New Roman" panose="02020603050405020304" pitchFamily="18" charset="0"/>
              </a:rPr>
              <a:t>: Until 12/31/2024 OFLA covers an eligible employee taking up to two additional weeks of leave to facilitate the legal processes required for placement of a foster child or adoption. Paid Leave Oregon will cover this as of 2025.</a:t>
            </a:r>
          </a:p>
          <a:p>
            <a:pPr>
              <a:spcAft>
                <a:spcPts val="600"/>
              </a:spcAft>
            </a:pP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42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A7B468-4E11-93E0-45C9-672434B6F663}"/>
              </a:ext>
            </a:extLst>
          </p:cNvPr>
          <p:cNvSpPr/>
          <p:nvPr/>
        </p:nvSpPr>
        <p:spPr>
          <a:xfrm>
            <a:off x="0" y="522514"/>
            <a:ext cx="9851572"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EA2B-80D6-5BD6-0E3A-59ACE0F4870E}"/>
              </a:ext>
            </a:extLst>
          </p:cNvPr>
          <p:cNvSpPr>
            <a:spLocks noGrp="1"/>
          </p:cNvSpPr>
          <p:nvPr>
            <p:ph type="title"/>
          </p:nvPr>
        </p:nvSpPr>
        <p:spPr/>
        <p:txBody>
          <a:bodyPr>
            <a:normAutofit/>
          </a:bodyPr>
          <a:lstStyle/>
          <a:p>
            <a:r>
              <a:rPr lang="en-US" sz="4000" dirty="0">
                <a:solidFill>
                  <a:schemeClr val="bg1"/>
                </a:solidFill>
              </a:rPr>
              <a:t>S.B. 1515—Interplay with Sick Leave</a:t>
            </a:r>
          </a:p>
        </p:txBody>
      </p:sp>
      <p:sp>
        <p:nvSpPr>
          <p:cNvPr id="5" name="Content Placeholder 5">
            <a:extLst>
              <a:ext uri="{FF2B5EF4-FFF2-40B4-BE49-F238E27FC236}">
                <a16:creationId xmlns:a16="http://schemas.microsoft.com/office/drawing/2014/main" id="{68685AF8-5FF9-8BA2-AAF7-DC056AD54CD3}"/>
              </a:ext>
            </a:extLst>
          </p:cNvPr>
          <p:cNvSpPr>
            <a:spLocks noGrp="1"/>
          </p:cNvSpPr>
          <p:nvPr>
            <p:ph idx="1"/>
          </p:nvPr>
        </p:nvSpPr>
        <p:spPr>
          <a:xfrm>
            <a:off x="457200" y="1825625"/>
            <a:ext cx="10896600" cy="4351338"/>
          </a:xfrm>
        </p:spPr>
        <p:txBody>
          <a:bodyPr/>
          <a:lstStyle/>
          <a:p>
            <a:pPr marL="0" indent="0">
              <a:buNone/>
            </a:pPr>
            <a:r>
              <a:rPr lang="en-US" b="1" dirty="0"/>
              <a:t>Use of Sick Leave </a:t>
            </a:r>
          </a:p>
          <a:p>
            <a:r>
              <a:rPr lang="en-US" dirty="0"/>
              <a:t>Changes clarified that an employee on PLO may elect to use available paid leave benefits (sick/vacation/PTO) in accordance with the employer’s policies but that the amount used may not result in the employee receiving more than 100 percent of their regular weekly wage while they are using PLO. </a:t>
            </a:r>
          </a:p>
          <a:p>
            <a:endParaRPr lang="en-US" dirty="0"/>
          </a:p>
        </p:txBody>
      </p:sp>
    </p:spTree>
    <p:extLst>
      <p:ext uri="{BB962C8B-B14F-4D97-AF65-F5344CB8AC3E}">
        <p14:creationId xmlns:p14="http://schemas.microsoft.com/office/powerpoint/2010/main" val="332543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3BDEF9-4A28-5090-4D9A-9EF941523964}"/>
              </a:ext>
            </a:extLst>
          </p:cNvPr>
          <p:cNvSpPr/>
          <p:nvPr/>
        </p:nvSpPr>
        <p:spPr>
          <a:xfrm>
            <a:off x="0" y="522514"/>
            <a:ext cx="9851572"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EA2B-80D6-5BD6-0E3A-59ACE0F4870E}"/>
              </a:ext>
            </a:extLst>
          </p:cNvPr>
          <p:cNvSpPr>
            <a:spLocks noGrp="1"/>
          </p:cNvSpPr>
          <p:nvPr>
            <p:ph type="title"/>
          </p:nvPr>
        </p:nvSpPr>
        <p:spPr/>
        <p:txBody>
          <a:bodyPr>
            <a:normAutofit/>
          </a:bodyPr>
          <a:lstStyle/>
          <a:p>
            <a:r>
              <a:rPr lang="en-US" sz="4000" dirty="0">
                <a:solidFill>
                  <a:schemeClr val="bg1"/>
                </a:solidFill>
              </a:rPr>
              <a:t>Parental and Pregnancy Max</a:t>
            </a:r>
          </a:p>
        </p:txBody>
      </p:sp>
      <p:sp>
        <p:nvSpPr>
          <p:cNvPr id="4" name="Content Placeholder 2">
            <a:extLst>
              <a:ext uri="{FF2B5EF4-FFF2-40B4-BE49-F238E27FC236}">
                <a16:creationId xmlns:a16="http://schemas.microsoft.com/office/drawing/2014/main" id="{44768DFD-EF12-5FDC-3AF8-EAA9CEB920D8}"/>
              </a:ext>
            </a:extLst>
          </p:cNvPr>
          <p:cNvSpPr txBox="1">
            <a:spLocks/>
          </p:cNvSpPr>
          <p:nvPr/>
        </p:nvSpPr>
        <p:spPr>
          <a:xfrm>
            <a:off x="457200" y="1690687"/>
            <a:ext cx="10896599" cy="447765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Wingdings" panose="05000000000000000000" pitchFamily="2" charset="2"/>
              <a:buNone/>
            </a:pPr>
            <a:r>
              <a:rPr lang="en-US" b="1" dirty="0">
                <a:ea typeface="Times New Roman" panose="02020603050405020304" pitchFamily="18" charset="0"/>
                <a:cs typeface="Times New Roman" panose="02020603050405020304" pitchFamily="18" charset="0"/>
              </a:rPr>
              <a:t>38-Week Maximum Potential Parental &amp; Pregnancy Leave </a:t>
            </a:r>
          </a:p>
          <a:p>
            <a:pPr>
              <a:spcAft>
                <a:spcPts val="600"/>
              </a:spcAft>
            </a:pPr>
            <a:r>
              <a:rPr lang="en-US" dirty="0">
                <a:ea typeface="Times New Roman" panose="02020603050405020304" pitchFamily="18" charset="0"/>
                <a:cs typeface="Times New Roman" panose="02020603050405020304" pitchFamily="18" charset="0"/>
              </a:rPr>
              <a:t>12 weeks of unpaid pregnancy disability under OFLA; plus</a:t>
            </a:r>
          </a:p>
          <a:p>
            <a:pPr>
              <a:spcAft>
                <a:spcPts val="600"/>
              </a:spcAft>
            </a:pPr>
            <a:r>
              <a:rPr lang="en-US" dirty="0">
                <a:ea typeface="Times New Roman" panose="02020603050405020304" pitchFamily="18" charset="0"/>
                <a:cs typeface="Times New Roman" panose="02020603050405020304" pitchFamily="18" charset="0"/>
              </a:rPr>
              <a:t>2 weeks of paid pregnancy disability under PLO; plus</a:t>
            </a:r>
          </a:p>
          <a:p>
            <a:pPr>
              <a:spcAft>
                <a:spcPts val="600"/>
              </a:spcAft>
            </a:pPr>
            <a:r>
              <a:rPr lang="en-US" dirty="0">
                <a:ea typeface="Times New Roman" panose="02020603050405020304" pitchFamily="18" charset="0"/>
                <a:cs typeface="Times New Roman" panose="02020603050405020304" pitchFamily="18" charset="0"/>
              </a:rPr>
              <a:t>12 weeks of PLO/FMLA for serious health condition and/or parental bonding; plus</a:t>
            </a:r>
          </a:p>
          <a:p>
            <a:pPr>
              <a:spcAft>
                <a:spcPts val="600"/>
              </a:spcAft>
            </a:pPr>
            <a:r>
              <a:rPr lang="en-US" dirty="0">
                <a:ea typeface="Times New Roman" panose="02020603050405020304" pitchFamily="18" charset="0"/>
                <a:cs typeface="Times New Roman" panose="02020603050405020304" pitchFamily="18" charset="0"/>
              </a:rPr>
              <a:t>12 weeks of sick child leave under OFLA if child has sickness. </a:t>
            </a:r>
          </a:p>
          <a:p>
            <a:pPr>
              <a:spcAft>
                <a:spcPts val="600"/>
              </a:spcAft>
            </a:pPr>
            <a:r>
              <a:rPr lang="en-US" dirty="0">
                <a:ea typeface="Times New Roman" panose="02020603050405020304" pitchFamily="18" charset="0"/>
                <a:cs typeface="Times New Roman" panose="02020603050405020304" pitchFamily="18" charset="0"/>
              </a:rPr>
              <a:t>Employees can also use available employer-provided leave, including Oregon mandatory paid sick leave, to extend this leave if employee has available paid leave from the employer!</a:t>
            </a:r>
          </a:p>
          <a:p>
            <a:pPr marL="0" indent="0">
              <a:lnSpc>
                <a:spcPct val="120000"/>
              </a:lnSpc>
              <a:spcAft>
                <a:spcPts val="600"/>
              </a:spcAft>
              <a:buNone/>
            </a:pP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83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EF43F943-CFF4-24ED-A10A-755B513D474A}"/>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28766"/>
          <a:stretch/>
        </p:blipFill>
        <p:spPr>
          <a:xfrm>
            <a:off x="-3" y="2169403"/>
            <a:ext cx="12191998" cy="2519193"/>
          </a:xfrm>
          <a:prstGeom prst="rect">
            <a:avLst/>
          </a:prstGeom>
        </p:spPr>
      </p:pic>
      <p:sp>
        <p:nvSpPr>
          <p:cNvPr id="4" name="Rectangle 3"/>
          <p:cNvSpPr/>
          <p:nvPr/>
        </p:nvSpPr>
        <p:spPr>
          <a:xfrm>
            <a:off x="-4" y="2986955"/>
            <a:ext cx="12191999" cy="884088"/>
          </a:xfrm>
          <a:prstGeom prst="rect">
            <a:avLst/>
          </a:prstGeom>
        </p:spPr>
        <p:txBody>
          <a:bodyPr wrap="square">
            <a:spAutoFit/>
          </a:bodyPr>
          <a:lstStyle/>
          <a:p>
            <a:pPr algn="ctr">
              <a:lnSpc>
                <a:spcPct val="85000"/>
              </a:lnSpc>
            </a:pPr>
            <a:r>
              <a:rPr lang="en-US" sz="6000" b="1" dirty="0">
                <a:solidFill>
                  <a:schemeClr val="bg1"/>
                </a:solidFill>
                <a:ea typeface="Adobe Gothic Std B" panose="020B0800000000000000" pitchFamily="34" charset="-128"/>
              </a:rPr>
              <a:t>Heat and Smoke Rules</a:t>
            </a:r>
            <a:endParaRPr lang="en-US" sz="48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204284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436984-CFA4-F6CF-9925-053FC02504CD}"/>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Current Heat and Smoke Rules</a:t>
            </a:r>
          </a:p>
        </p:txBody>
      </p:sp>
      <p:sp>
        <p:nvSpPr>
          <p:cNvPr id="3" name="Content Placeholder 2">
            <a:extLst>
              <a:ext uri="{FF2B5EF4-FFF2-40B4-BE49-F238E27FC236}">
                <a16:creationId xmlns:a16="http://schemas.microsoft.com/office/drawing/2014/main" id="{54FAF2DD-C045-473E-C8E8-6B4F1D9750AB}"/>
              </a:ext>
            </a:extLst>
          </p:cNvPr>
          <p:cNvSpPr>
            <a:spLocks noGrp="1"/>
          </p:cNvSpPr>
          <p:nvPr>
            <p:ph idx="1"/>
          </p:nvPr>
        </p:nvSpPr>
        <p:spPr/>
        <p:txBody>
          <a:bodyPr>
            <a:normAutofit fontScale="85000" lnSpcReduction="10000"/>
          </a:bodyPr>
          <a:lstStyle/>
          <a:p>
            <a:pPr marL="0" indent="0">
              <a:buNone/>
            </a:pPr>
            <a:r>
              <a:rPr lang="en-US" b="1" dirty="0"/>
              <a:t>HEAT RULES </a:t>
            </a:r>
            <a:r>
              <a:rPr lang="en-US" dirty="0"/>
              <a:t>(June 15, 2022) apply to outdoor </a:t>
            </a:r>
            <a:r>
              <a:rPr lang="en-US" u="sng" dirty="0"/>
              <a:t>and</a:t>
            </a:r>
            <a:r>
              <a:rPr lang="en-US" dirty="0"/>
              <a:t> indoor work activities (when no AC/heat pump), when heat index equals or exceeds 80 degrees Fahrenheit, requiring:</a:t>
            </a:r>
          </a:p>
          <a:p>
            <a:r>
              <a:rPr lang="en-US" dirty="0"/>
              <a:t>One or more shade areas immediately, readily available to employees working outdoors.</a:t>
            </a:r>
          </a:p>
          <a:p>
            <a:r>
              <a:rPr lang="en-US" dirty="0"/>
              <a:t>Adequate drinking water, with immediate availability, free, and opportunity to drink.</a:t>
            </a:r>
          </a:p>
          <a:p>
            <a:r>
              <a:rPr lang="en-US" dirty="0"/>
              <a:t>When heat index equals or exceeds 90 degrees F, must use a rest-break schedule for employee cool-down periods (hourly is common) as part of paid work assignments.</a:t>
            </a:r>
          </a:p>
          <a:p>
            <a:r>
              <a:rPr lang="en-US" dirty="0"/>
              <a:t>Must gradually adapt employees to working in heat/prevent illness.</a:t>
            </a:r>
          </a:p>
          <a:p>
            <a:r>
              <a:rPr lang="en-US" dirty="0"/>
              <a:t>Have written heat illness prevention plan providing above information and expectations for all employees to report when they need breaks, feel overheated, etc. – </a:t>
            </a:r>
            <a:r>
              <a:rPr lang="en-US" u="sng" dirty="0"/>
              <a:t>with</a:t>
            </a:r>
            <a:r>
              <a:rPr lang="en-US" dirty="0"/>
              <a:t> supervisor and employee training.</a:t>
            </a:r>
          </a:p>
          <a:p>
            <a:pPr marL="0" indent="0">
              <a:buNone/>
            </a:pPr>
            <a:r>
              <a:rPr lang="en-US" b="1" dirty="0"/>
              <a:t>SEPARATE RULES </a:t>
            </a:r>
            <a:r>
              <a:rPr lang="en-US" dirty="0"/>
              <a:t>for heat in employer-provided worker housing!</a:t>
            </a:r>
          </a:p>
        </p:txBody>
      </p:sp>
    </p:spTree>
    <p:extLst>
      <p:ext uri="{BB962C8B-B14F-4D97-AF65-F5344CB8AC3E}">
        <p14:creationId xmlns:p14="http://schemas.microsoft.com/office/powerpoint/2010/main" val="166185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436984-CFA4-F6CF-9925-053FC02504CD}"/>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Current Heat and Smoke Rules</a:t>
            </a:r>
          </a:p>
        </p:txBody>
      </p:sp>
      <p:sp>
        <p:nvSpPr>
          <p:cNvPr id="3" name="Content Placeholder 2">
            <a:extLst>
              <a:ext uri="{FF2B5EF4-FFF2-40B4-BE49-F238E27FC236}">
                <a16:creationId xmlns:a16="http://schemas.microsoft.com/office/drawing/2014/main" id="{54FAF2DD-C045-473E-C8E8-6B4F1D9750AB}"/>
              </a:ext>
            </a:extLst>
          </p:cNvPr>
          <p:cNvSpPr>
            <a:spLocks noGrp="1"/>
          </p:cNvSpPr>
          <p:nvPr>
            <p:ph idx="1"/>
          </p:nvPr>
        </p:nvSpPr>
        <p:spPr/>
        <p:txBody>
          <a:bodyPr>
            <a:normAutofit fontScale="85000" lnSpcReduction="20000"/>
          </a:bodyPr>
          <a:lstStyle/>
          <a:p>
            <a:pPr marL="0" indent="0">
              <a:buNone/>
            </a:pPr>
            <a:r>
              <a:rPr lang="en-US" b="1" dirty="0"/>
              <a:t>WILDFIRE SMOKE RULES </a:t>
            </a:r>
            <a:r>
              <a:rPr lang="en-US" dirty="0"/>
              <a:t>(July 1, 2022) applies to employees who are—or will be—exposed to wildfire smoke where the ambient air concentration for fine particulate matter equals or exceeds an Air Quality Index (AQI) 101 (use weather app on phone!):</a:t>
            </a:r>
          </a:p>
          <a:p>
            <a:r>
              <a:rPr lang="en-US" dirty="0"/>
              <a:t>Requires employee AQI exposure monitoring and training.</a:t>
            </a:r>
          </a:p>
          <a:p>
            <a:r>
              <a:rPr lang="en-US" dirty="0"/>
              <a:t>Requires communications to relay information </a:t>
            </a:r>
            <a:r>
              <a:rPr lang="en-US" i="1" dirty="0"/>
              <a:t>before</a:t>
            </a:r>
            <a:r>
              <a:rPr lang="en-US" dirty="0"/>
              <a:t> employees are exposed.</a:t>
            </a:r>
          </a:p>
          <a:p>
            <a:r>
              <a:rPr lang="en-US" dirty="0"/>
              <a:t>Requires using controls, including relocating outdoor workers to inside buildings where air can be adequately filtered, relocating work, or changing work schedule to better air quality.</a:t>
            </a:r>
          </a:p>
          <a:p>
            <a:r>
              <a:rPr lang="en-US" dirty="0"/>
              <a:t>AQI 101+ requires employers to provide NIOSH-approved filtering respirator, such as a N95, to all exposed employees for voluntary use (employers must require employees wear respirator at AQI 251+)</a:t>
            </a:r>
          </a:p>
          <a:p>
            <a:r>
              <a:rPr lang="en-US" dirty="0"/>
              <a:t>AQI 501+ requires employers to follow medical monitoring, fit testing, and other Respiratory Protection Standard requirements.</a:t>
            </a:r>
          </a:p>
        </p:txBody>
      </p:sp>
    </p:spTree>
    <p:extLst>
      <p:ext uri="{BB962C8B-B14F-4D97-AF65-F5344CB8AC3E}">
        <p14:creationId xmlns:p14="http://schemas.microsoft.com/office/powerpoint/2010/main" val="407082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436984-CFA4-F6CF-9925-053FC02504CD}"/>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Resources</a:t>
            </a:r>
          </a:p>
        </p:txBody>
      </p:sp>
      <p:sp>
        <p:nvSpPr>
          <p:cNvPr id="3" name="Content Placeholder 2">
            <a:extLst>
              <a:ext uri="{FF2B5EF4-FFF2-40B4-BE49-F238E27FC236}">
                <a16:creationId xmlns:a16="http://schemas.microsoft.com/office/drawing/2014/main" id="{54FAF2DD-C045-473E-C8E8-6B4F1D9750AB}"/>
              </a:ext>
            </a:extLst>
          </p:cNvPr>
          <p:cNvSpPr>
            <a:spLocks noGrp="1"/>
          </p:cNvSpPr>
          <p:nvPr>
            <p:ph idx="1"/>
          </p:nvPr>
        </p:nvSpPr>
        <p:spPr/>
        <p:txBody>
          <a:bodyPr>
            <a:normAutofit fontScale="92500" lnSpcReduction="20000"/>
          </a:bodyPr>
          <a:lstStyle/>
          <a:p>
            <a:r>
              <a:rPr lang="en-US" dirty="0"/>
              <a:t>Free OSHA fact sheets about key heat rule requirements in Spanish and English.</a:t>
            </a:r>
          </a:p>
          <a:p>
            <a:endParaRPr lang="en-US" dirty="0"/>
          </a:p>
          <a:p>
            <a:r>
              <a:rPr lang="en-US" dirty="0"/>
              <a:t>Free Oregon OSHA consultations for employers to improve workplace safety and health programs—no fault, no citations, no penalties.</a:t>
            </a:r>
          </a:p>
          <a:p>
            <a:endParaRPr lang="en-US" dirty="0"/>
          </a:p>
          <a:p>
            <a:r>
              <a:rPr lang="en-US" dirty="0"/>
              <a:t>Free resources available from SAIF on heat and wildland smoke.</a:t>
            </a:r>
          </a:p>
          <a:p>
            <a:endParaRPr lang="en-US" dirty="0"/>
          </a:p>
          <a:p>
            <a:r>
              <a:rPr lang="en-US" dirty="0"/>
              <a:t>Free OSHA Wildland Smoke online course in Spanish and English.</a:t>
            </a:r>
          </a:p>
          <a:p>
            <a:endParaRPr lang="en-US" dirty="0"/>
          </a:p>
          <a:p>
            <a:r>
              <a:rPr lang="en-US" dirty="0"/>
              <a:t>Free DEQ Online Fact Sheet “Using the Air Quality Index (AQI) to Assess Wildfire Smoke”</a:t>
            </a:r>
          </a:p>
        </p:txBody>
      </p:sp>
    </p:spTree>
    <p:extLst>
      <p:ext uri="{BB962C8B-B14F-4D97-AF65-F5344CB8AC3E}">
        <p14:creationId xmlns:p14="http://schemas.microsoft.com/office/powerpoint/2010/main" val="336404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EF43F943-CFF4-24ED-A10A-755B513D474A}"/>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28766"/>
          <a:stretch/>
        </p:blipFill>
        <p:spPr>
          <a:xfrm>
            <a:off x="-3" y="2169403"/>
            <a:ext cx="12191998" cy="2519193"/>
          </a:xfrm>
          <a:prstGeom prst="rect">
            <a:avLst/>
          </a:prstGeom>
        </p:spPr>
      </p:pic>
      <p:sp>
        <p:nvSpPr>
          <p:cNvPr id="4" name="Rectangle 3"/>
          <p:cNvSpPr/>
          <p:nvPr/>
        </p:nvSpPr>
        <p:spPr>
          <a:xfrm>
            <a:off x="-4" y="2986955"/>
            <a:ext cx="12191999" cy="884088"/>
          </a:xfrm>
          <a:prstGeom prst="rect">
            <a:avLst/>
          </a:prstGeom>
        </p:spPr>
        <p:txBody>
          <a:bodyPr wrap="square">
            <a:spAutoFit/>
          </a:bodyPr>
          <a:lstStyle/>
          <a:p>
            <a:pPr algn="ctr">
              <a:lnSpc>
                <a:spcPct val="85000"/>
              </a:lnSpc>
            </a:pPr>
            <a:r>
              <a:rPr lang="en-US" sz="6000" b="1" dirty="0">
                <a:solidFill>
                  <a:schemeClr val="bg1"/>
                </a:solidFill>
                <a:ea typeface="Adobe Gothic Std B" panose="020B0800000000000000" pitchFamily="34" charset="-128"/>
              </a:rPr>
              <a:t>Overtime Rules for Agriculture</a:t>
            </a:r>
            <a:endParaRPr lang="en-US" sz="48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177470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p:txBody>
          <a:bodyPr>
            <a:normAutofit/>
          </a:bodyPr>
          <a:lstStyle/>
          <a:p>
            <a:pPr marL="0" indent="0">
              <a:buNone/>
            </a:pPr>
            <a:r>
              <a:rPr lang="en-US" dirty="0">
                <a:ea typeface="Times New Roman" panose="02020603050405020304" pitchFamily="18" charset="0"/>
                <a:cs typeface="Times New Roman" panose="02020603050405020304" pitchFamily="18" charset="0"/>
              </a:rPr>
              <a:t>Per HB 4002 (2022): </a:t>
            </a:r>
          </a:p>
          <a:p>
            <a:r>
              <a:rPr lang="en-US" dirty="0">
                <a:ea typeface="Times New Roman" panose="02020603050405020304" pitchFamily="18" charset="0"/>
                <a:cs typeface="Times New Roman" panose="02020603050405020304" pitchFamily="18" charset="0"/>
              </a:rPr>
              <a:t>Starting January 1, 2023, employers are required to pay overtime to </a:t>
            </a:r>
            <a:r>
              <a:rPr lang="en-US" u="sng" dirty="0">
                <a:ea typeface="Times New Roman" panose="02020603050405020304" pitchFamily="18" charset="0"/>
                <a:cs typeface="Times New Roman" panose="02020603050405020304" pitchFamily="18" charset="0"/>
              </a:rPr>
              <a:t>agricultural workers</a:t>
            </a:r>
            <a:r>
              <a:rPr lang="en-US" dirty="0">
                <a:ea typeface="Times New Roman" panose="02020603050405020304" pitchFamily="18" charset="0"/>
                <a:cs typeface="Times New Roman" panose="02020603050405020304" pitchFamily="18" charset="0"/>
              </a:rPr>
              <a:t> after they work 55 hours in one workweek. </a:t>
            </a:r>
          </a:p>
          <a:p>
            <a:endParaRPr lang="en-US" dirty="0">
              <a:ea typeface="Times New Roman" panose="02020603050405020304" pitchFamily="18" charset="0"/>
              <a:cs typeface="Times New Roman" panose="02020603050405020304" pitchFamily="18" charset="0"/>
            </a:endParaRPr>
          </a:p>
          <a:p>
            <a:r>
              <a:rPr lang="en-US" dirty="0">
                <a:ea typeface="Times New Roman" panose="02020603050405020304" pitchFamily="18" charset="0"/>
                <a:cs typeface="Times New Roman" panose="02020603050405020304" pitchFamily="18" charset="0"/>
              </a:rPr>
              <a:t>Starting January 1, 2025, employers will be required to pay overtime to agricultural workers after they work 48 hours in one workweek. </a:t>
            </a:r>
          </a:p>
          <a:p>
            <a:endParaRPr lang="en-US" dirty="0">
              <a:ea typeface="Times New Roman" panose="02020603050405020304" pitchFamily="18" charset="0"/>
              <a:cs typeface="Times New Roman" panose="02020603050405020304" pitchFamily="18" charset="0"/>
            </a:endParaRPr>
          </a:p>
          <a:p>
            <a:r>
              <a:rPr lang="en-US" dirty="0">
                <a:ea typeface="Times New Roman" panose="02020603050405020304" pitchFamily="18" charset="0"/>
                <a:cs typeface="Times New Roman" panose="02020603050405020304" pitchFamily="18" charset="0"/>
              </a:rPr>
              <a:t>Starting January 1, 2027, employers will be required to pay overtime to agricultural workers after they work 40 hours in one workweek. </a:t>
            </a:r>
          </a:p>
          <a:p>
            <a:pPr marL="0" indent="0">
              <a:buNone/>
            </a:pPr>
            <a:endParaRPr lang="en-US" dirty="0">
              <a:ea typeface="Times New Roman" panose="02020603050405020304" pitchFamily="18" charset="0"/>
              <a:cs typeface="Times New Roman" panose="02020603050405020304" pitchFamily="18" charset="0"/>
            </a:endParaRPr>
          </a:p>
          <a:p>
            <a:pPr marL="0" indent="0">
              <a:lnSpc>
                <a:spcPct val="120000"/>
              </a:lnSpc>
              <a:spcAft>
                <a:spcPts val="600"/>
              </a:spcAft>
              <a:buNone/>
            </a:pPr>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679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EF43F943-CFF4-24ED-A10A-755B513D474A}"/>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28766"/>
          <a:stretch/>
        </p:blipFill>
        <p:spPr>
          <a:xfrm>
            <a:off x="-3" y="2169403"/>
            <a:ext cx="12191998" cy="2519193"/>
          </a:xfrm>
          <a:prstGeom prst="rect">
            <a:avLst/>
          </a:prstGeom>
        </p:spPr>
      </p:pic>
      <p:sp>
        <p:nvSpPr>
          <p:cNvPr id="4" name="Rectangle 3"/>
          <p:cNvSpPr/>
          <p:nvPr/>
        </p:nvSpPr>
        <p:spPr>
          <a:xfrm>
            <a:off x="-4" y="2986955"/>
            <a:ext cx="12191999" cy="884088"/>
          </a:xfrm>
          <a:prstGeom prst="rect">
            <a:avLst/>
          </a:prstGeom>
        </p:spPr>
        <p:txBody>
          <a:bodyPr wrap="square">
            <a:spAutoFit/>
          </a:bodyPr>
          <a:lstStyle/>
          <a:p>
            <a:pPr algn="ctr">
              <a:lnSpc>
                <a:spcPct val="85000"/>
              </a:lnSpc>
            </a:pPr>
            <a:r>
              <a:rPr lang="en-US" sz="6000" b="1" dirty="0">
                <a:solidFill>
                  <a:schemeClr val="bg1"/>
                </a:solidFill>
                <a:ea typeface="Adobe Gothic Std B" panose="020B0800000000000000" pitchFamily="34" charset="-128"/>
              </a:rPr>
              <a:t>Paid Leave Oregon and OFLA </a:t>
            </a:r>
            <a:endParaRPr lang="en-US" sz="48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182446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p:txBody>
          <a:bodyPr>
            <a:normAutofit lnSpcReduction="10000"/>
          </a:bodyPr>
          <a:lstStyle/>
          <a:p>
            <a:pPr marL="0" indent="0">
              <a:buNone/>
            </a:pPr>
            <a:r>
              <a:rPr lang="en-US" dirty="0">
                <a:ea typeface="Times New Roman" panose="02020603050405020304" pitchFamily="18" charset="0"/>
                <a:cs typeface="Times New Roman" panose="02020603050405020304" pitchFamily="18" charset="0"/>
              </a:rPr>
              <a:t>OAR 839-020-0004(6) definition:  </a:t>
            </a:r>
          </a:p>
          <a:p>
            <a:pPr marL="0" indent="0">
              <a:buNone/>
            </a:pPr>
            <a:r>
              <a:rPr lang="en-US" dirty="0">
                <a:ea typeface="Times New Roman" panose="02020603050405020304" pitchFamily="18" charset="0"/>
                <a:cs typeface="Times New Roman" panose="02020603050405020304" pitchFamily="18" charset="0"/>
              </a:rPr>
              <a:t>“Agriculture” includes farming in all its branches and among other things includes the cultivation and tillage of the soil, dairying, the production, cultivation, growing, and harvesting of any agricultural or horticultural commodities, the raising of livestock, bees, fur-bearing animals, or poultry and any practices performed by a farmer or on a farm as an incident to or in conjunction with such farming operations, including preparation for market, delivery to storage or to market or to carriers for transportation to market. “Agricultural employment” is employment in “Agriculture” as herein defined.</a:t>
            </a:r>
          </a:p>
          <a:p>
            <a:pPr marL="0" indent="0">
              <a:lnSpc>
                <a:spcPct val="120000"/>
              </a:lnSpc>
              <a:spcAft>
                <a:spcPts val="600"/>
              </a:spcAft>
              <a:buNone/>
            </a:pPr>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0002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p:txBody>
          <a:bodyPr>
            <a:normAutofit fontScale="92500" lnSpcReduction="10000"/>
          </a:bodyPr>
          <a:lstStyle/>
          <a:p>
            <a:pPr marL="0" indent="0">
              <a:spcAft>
                <a:spcPts val="1200"/>
              </a:spcAft>
              <a:buNone/>
            </a:pPr>
            <a:r>
              <a:rPr lang="en-US" dirty="0">
                <a:ea typeface="Times New Roman" panose="02020603050405020304" pitchFamily="18" charset="0"/>
                <a:cs typeface="Times New Roman" panose="02020603050405020304" pitchFamily="18" charset="0"/>
              </a:rPr>
              <a:t>Special notes:</a:t>
            </a:r>
          </a:p>
          <a:p>
            <a:pPr>
              <a:spcAft>
                <a:spcPts val="1200"/>
              </a:spcAft>
            </a:pPr>
            <a:r>
              <a:rPr lang="en-US" u="sng" dirty="0">
                <a:ea typeface="Times New Roman" panose="02020603050405020304" pitchFamily="18" charset="0"/>
                <a:cs typeface="Times New Roman" panose="02020603050405020304" pitchFamily="18" charset="0"/>
              </a:rPr>
              <a:t>ORS 653.265</a:t>
            </a:r>
            <a:r>
              <a:rPr lang="en-US" dirty="0">
                <a:ea typeface="Times New Roman" panose="02020603050405020304" pitchFamily="18" charset="0"/>
                <a:cs typeface="Times New Roman" panose="02020603050405020304" pitchFamily="18" charset="0"/>
              </a:rPr>
              <a:t> requires the payment of overtime to employees who work more than 10 hours per day in </a:t>
            </a:r>
            <a:r>
              <a:rPr lang="en-US" dirty="0">
                <a:highlight>
                  <a:srgbClr val="00FF00"/>
                </a:highlight>
                <a:ea typeface="Times New Roman" panose="02020603050405020304" pitchFamily="18" charset="0"/>
                <a:cs typeface="Times New Roman" panose="02020603050405020304" pitchFamily="18" charset="0"/>
              </a:rPr>
              <a:t>canneries, driers, and packing plants</a:t>
            </a:r>
            <a:r>
              <a:rPr lang="en-US" dirty="0">
                <a:ea typeface="Times New Roman" panose="02020603050405020304" pitchFamily="18" charset="0"/>
                <a:cs typeface="Times New Roman" panose="02020603050405020304" pitchFamily="18" charset="0"/>
              </a:rPr>
              <a:t>, excluding those that are located on farms which primarily process products produced on such farms.</a:t>
            </a:r>
          </a:p>
          <a:p>
            <a:pPr>
              <a:spcAft>
                <a:spcPts val="1200"/>
              </a:spcAft>
            </a:pPr>
            <a:r>
              <a:rPr lang="en-US" u="sng" dirty="0">
                <a:ea typeface="Times New Roman" panose="02020603050405020304" pitchFamily="18" charset="0"/>
                <a:cs typeface="Times New Roman" panose="02020603050405020304" pitchFamily="18" charset="0"/>
              </a:rPr>
              <a:t>ORS 652.020</a:t>
            </a:r>
            <a:r>
              <a:rPr lang="en-US" dirty="0">
                <a:ea typeface="Times New Roman" panose="02020603050405020304" pitchFamily="18" charset="0"/>
                <a:cs typeface="Times New Roman" panose="02020603050405020304" pitchFamily="18" charset="0"/>
              </a:rPr>
              <a:t> may require the payment of daily overtime (after 10 hours in a day) and impose a maximum limit to hours worked each day of 13 hours when operations of the establishment constitute “</a:t>
            </a:r>
            <a:r>
              <a:rPr lang="en-US" dirty="0">
                <a:highlight>
                  <a:srgbClr val="00FF00"/>
                </a:highlight>
                <a:ea typeface="Times New Roman" panose="02020603050405020304" pitchFamily="18" charset="0"/>
                <a:cs typeface="Times New Roman" panose="02020603050405020304" pitchFamily="18" charset="0"/>
              </a:rPr>
              <a:t>manufacturing</a:t>
            </a:r>
            <a:r>
              <a:rPr lang="en-US" dirty="0">
                <a:ea typeface="Times New Roman" panose="02020603050405020304" pitchFamily="18" charset="0"/>
                <a:cs typeface="Times New Roman" panose="02020603050405020304" pitchFamily="18" charset="0"/>
              </a:rPr>
              <a:t>”. See ORS 652.020(1)(b); OAR 839-001-0100(14).</a:t>
            </a:r>
            <a:r>
              <a:rPr lang="en-US" dirty="0"/>
              <a:t> “Manufacturing” means the process of using machinery to transform materials, substances, or components into new products.</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89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p:txBody>
          <a:bodyPr>
            <a:normAutofit fontScale="77500" lnSpcReduction="20000"/>
          </a:bodyPr>
          <a:lstStyle/>
          <a:p>
            <a:pPr marL="0" indent="0">
              <a:spcAft>
                <a:spcPts val="1200"/>
              </a:spcAft>
              <a:buNone/>
            </a:pPr>
            <a:r>
              <a:rPr lang="en-US" b="1" dirty="0">
                <a:ea typeface="Times New Roman" panose="02020603050405020304" pitchFamily="18" charset="0"/>
                <a:cs typeface="Times New Roman" panose="02020603050405020304" pitchFamily="18" charset="0"/>
              </a:rPr>
              <a:t>How is overtime for piece-rate work calculated if an agricultural worker does not receive an hourly wage?</a:t>
            </a:r>
          </a:p>
          <a:p>
            <a:pPr marL="0" indent="0">
              <a:spcAft>
                <a:spcPts val="1200"/>
              </a:spcAft>
              <a:buNone/>
            </a:pPr>
            <a:r>
              <a:rPr lang="en-US" dirty="0" err="1">
                <a:ea typeface="Times New Roman" panose="02020603050405020304" pitchFamily="18" charset="0"/>
                <a:cs typeface="Times New Roman" panose="02020603050405020304" pitchFamily="18" charset="0"/>
              </a:rPr>
              <a:t>BOLI</a:t>
            </a:r>
            <a:r>
              <a:rPr lang="en-US" dirty="0">
                <a:ea typeface="Times New Roman" panose="02020603050405020304" pitchFamily="18" charset="0"/>
                <a:cs typeface="Times New Roman" panose="02020603050405020304" pitchFamily="18" charset="0"/>
              </a:rPr>
              <a:t> Example: An ag worker earns $900 piece rate working 60 hours in a workweek.</a:t>
            </a:r>
          </a:p>
          <a:p>
            <a:pPr>
              <a:spcAft>
                <a:spcPts val="1200"/>
              </a:spcAft>
            </a:pPr>
            <a:r>
              <a:rPr lang="en-US" dirty="0">
                <a:ea typeface="Times New Roman" panose="02020603050405020304" pitchFamily="18" charset="0"/>
                <a:cs typeface="Times New Roman" panose="02020603050405020304" pitchFamily="18" charset="0"/>
              </a:rPr>
              <a:t>Step 1: Calculate the hourly rate of pay. $900/60 hours = $15/hour </a:t>
            </a:r>
          </a:p>
          <a:p>
            <a:pPr>
              <a:spcAft>
                <a:spcPts val="1200"/>
              </a:spcAft>
            </a:pPr>
            <a:r>
              <a:rPr lang="en-US" dirty="0">
                <a:ea typeface="Times New Roman" panose="02020603050405020304" pitchFamily="18" charset="0"/>
                <a:cs typeface="Times New Roman" panose="02020603050405020304" pitchFamily="18" charset="0"/>
              </a:rPr>
              <a:t>Step 2: Calculate overtime hours. 60 hours - 55 hours = 5 hours overtime</a:t>
            </a:r>
          </a:p>
          <a:p>
            <a:pPr>
              <a:spcAft>
                <a:spcPts val="1200"/>
              </a:spcAft>
            </a:pPr>
            <a:r>
              <a:rPr lang="en-US" dirty="0">
                <a:ea typeface="Times New Roman" panose="02020603050405020304" pitchFamily="18" charset="0"/>
                <a:cs typeface="Times New Roman" panose="02020603050405020304" pitchFamily="18" charset="0"/>
              </a:rPr>
              <a:t>Step 3: Calculate the overtime rate by multiplying the hourly rate by 0.5. $15/hour x 0.5 = $7.50 owed/overtime hour</a:t>
            </a:r>
          </a:p>
          <a:p>
            <a:pPr>
              <a:spcAft>
                <a:spcPts val="1200"/>
              </a:spcAft>
            </a:pPr>
            <a:r>
              <a:rPr lang="en-US" dirty="0">
                <a:ea typeface="Times New Roman" panose="02020603050405020304" pitchFamily="18" charset="0"/>
                <a:cs typeface="Times New Roman" panose="02020603050405020304" pitchFamily="18" charset="0"/>
              </a:rPr>
              <a:t>Step 4: Calculate how much overtime pay is owed. $7.50 owed/overtime hour x 5 hours overtime = $37.50 overtime pay is owed</a:t>
            </a:r>
          </a:p>
          <a:p>
            <a:pPr marL="0" indent="0">
              <a:spcAft>
                <a:spcPts val="1200"/>
              </a:spcAft>
              <a:buNone/>
            </a:pPr>
            <a:r>
              <a:rPr lang="en-US" b="1" dirty="0">
                <a:ea typeface="Times New Roman" panose="02020603050405020304" pitchFamily="18" charset="0"/>
                <a:cs typeface="Times New Roman" panose="02020603050405020304" pitchFamily="18" charset="0"/>
              </a:rPr>
              <a:t>Note:</a:t>
            </a:r>
            <a:r>
              <a:rPr lang="en-US" dirty="0">
                <a:ea typeface="Times New Roman" panose="02020603050405020304" pitchFamily="18" charset="0"/>
                <a:cs typeface="Times New Roman" panose="02020603050405020304" pitchFamily="18" charset="0"/>
              </a:rPr>
              <a:t> The rate of pay (Step 1) may change on a weekly basis if the employee is earning a different amount in piece-rate earnings and working different hours each week. All work and piece-work must be tracked daily by employer.</a:t>
            </a:r>
            <a:endParaRPr lang="en-US" dirty="0"/>
          </a:p>
        </p:txBody>
      </p:sp>
    </p:spTree>
    <p:extLst>
      <p:ext uri="{BB962C8B-B14F-4D97-AF65-F5344CB8AC3E}">
        <p14:creationId xmlns:p14="http://schemas.microsoft.com/office/powerpoint/2010/main" val="207916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a:xfrm>
            <a:off x="142875" y="1534886"/>
            <a:ext cx="11887544" cy="4957990"/>
          </a:xfrm>
        </p:spPr>
        <p:txBody>
          <a:bodyPr>
            <a:noAutofit/>
          </a:bodyPr>
          <a:lstStyle/>
          <a:p>
            <a:pPr marL="0" indent="0">
              <a:buNone/>
            </a:pPr>
            <a:r>
              <a:rPr lang="en-US" sz="2400" b="1" dirty="0">
                <a:ea typeface="Times New Roman" panose="02020603050405020304" pitchFamily="18" charset="0"/>
                <a:cs typeface="Times New Roman" panose="02020603050405020304" pitchFamily="18" charset="0"/>
              </a:rPr>
              <a:t>How is overtime calculated for ag workers who work both hourly and for piece-rate pay?  </a:t>
            </a:r>
          </a:p>
          <a:p>
            <a:pPr marL="0" indent="0">
              <a:buNone/>
            </a:pPr>
            <a:r>
              <a:rPr lang="en-US" sz="2400" dirty="0" err="1">
                <a:ea typeface="Times New Roman" panose="02020603050405020304" pitchFamily="18" charset="0"/>
                <a:cs typeface="Times New Roman" panose="02020603050405020304" pitchFamily="18" charset="0"/>
              </a:rPr>
              <a:t>BOLI</a:t>
            </a:r>
            <a:r>
              <a:rPr lang="en-US" sz="2400" dirty="0">
                <a:ea typeface="Times New Roman" panose="02020603050405020304" pitchFamily="18" charset="0"/>
                <a:cs typeface="Times New Roman" panose="02020603050405020304" pitchFamily="18" charset="0"/>
              </a:rPr>
              <a:t> Example: An ag worker earns $500 piece rate while working 25 hours, and earns $525 while working 35 hours at an hourly rate of $15/hour in the same workweek. </a:t>
            </a:r>
          </a:p>
          <a:p>
            <a:r>
              <a:rPr lang="en-US" sz="1900" dirty="0">
                <a:ea typeface="Times New Roman" panose="02020603050405020304" pitchFamily="18" charset="0"/>
                <a:cs typeface="Times New Roman" panose="02020603050405020304" pitchFamily="18" charset="0"/>
              </a:rPr>
              <a:t>Step 1: Calculate hourly rate of pay for piece-rate earnings. $500/25 hours = $20/hour </a:t>
            </a:r>
          </a:p>
          <a:p>
            <a:r>
              <a:rPr lang="en-US" sz="1900" dirty="0">
                <a:ea typeface="Times New Roman" panose="02020603050405020304" pitchFamily="18" charset="0"/>
                <a:cs typeface="Times New Roman" panose="02020603050405020304" pitchFamily="18" charset="0"/>
              </a:rPr>
              <a:t>Step 2: Calculate total straight-time pay by adding total piece-rate earnings and total hourly earnings. $500 + $525 = $1025</a:t>
            </a:r>
          </a:p>
          <a:p>
            <a:r>
              <a:rPr lang="en-US" sz="1900" dirty="0">
                <a:ea typeface="Times New Roman" panose="02020603050405020304" pitchFamily="18" charset="0"/>
                <a:cs typeface="Times New Roman" panose="02020603050405020304" pitchFamily="18" charset="0"/>
              </a:rPr>
              <a:t>Step 3: Calculate weighted average by dividing the total straight-time pay by the number of hours worked. $1025/60 =$17.08 </a:t>
            </a:r>
          </a:p>
          <a:p>
            <a:r>
              <a:rPr lang="en-US" sz="1900" dirty="0">
                <a:ea typeface="Times New Roman" panose="02020603050405020304" pitchFamily="18" charset="0"/>
                <a:cs typeface="Times New Roman" panose="02020603050405020304" pitchFamily="18" charset="0"/>
              </a:rPr>
              <a:t>Step 4: Calculate overtime rate by multiplying the weighted average by 0.5. $17.08 x 0.5 = $8.54 owed/overtime hour</a:t>
            </a:r>
          </a:p>
          <a:p>
            <a:r>
              <a:rPr lang="en-US" sz="1900" dirty="0">
                <a:ea typeface="Times New Roman" panose="02020603050405020304" pitchFamily="18" charset="0"/>
                <a:cs typeface="Times New Roman" panose="02020603050405020304" pitchFamily="18" charset="0"/>
              </a:rPr>
              <a:t>Step 5: Calculate overtime hours. 60 hours - 55 hours = 5 hours overtime </a:t>
            </a:r>
          </a:p>
          <a:p>
            <a:r>
              <a:rPr lang="en-US" sz="1900" dirty="0">
                <a:ea typeface="Times New Roman" panose="02020603050405020304" pitchFamily="18" charset="0"/>
                <a:cs typeface="Times New Roman" panose="02020603050405020304" pitchFamily="18" charset="0"/>
              </a:rPr>
              <a:t>Step 6: Calculate how much overtime pay is owed. $8.54 owed/overtime hour x 5 hours overtime = $42.70 overtime pay is owed</a:t>
            </a:r>
          </a:p>
          <a:p>
            <a:r>
              <a:rPr lang="en-US" sz="1900" dirty="0">
                <a:ea typeface="Times New Roman" panose="02020603050405020304" pitchFamily="18" charset="0"/>
                <a:cs typeface="Times New Roman" panose="02020603050405020304" pitchFamily="18" charset="0"/>
              </a:rPr>
              <a:t>Step 7: Calculate weekly gross pay by adding straight-time pay (Step 2)  and overtime paid owed (Step 6). $1025 + $42.70 = $1067.70 weekly gross pay</a:t>
            </a:r>
          </a:p>
        </p:txBody>
      </p:sp>
    </p:spTree>
    <p:extLst>
      <p:ext uri="{BB962C8B-B14F-4D97-AF65-F5344CB8AC3E}">
        <p14:creationId xmlns:p14="http://schemas.microsoft.com/office/powerpoint/2010/main" val="17616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Overtime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p:txBody>
          <a:bodyPr>
            <a:normAutofit/>
          </a:bodyPr>
          <a:lstStyle/>
          <a:p>
            <a:pPr marL="0" indent="0">
              <a:buNone/>
            </a:pPr>
            <a:r>
              <a:rPr lang="en-US" dirty="0">
                <a:ea typeface="Times New Roman" panose="02020603050405020304" pitchFamily="18" charset="0"/>
                <a:cs typeface="Times New Roman" panose="02020603050405020304" pitchFamily="18" charset="0"/>
              </a:rPr>
              <a:t>General overtime rule (non-agriculture)</a:t>
            </a:r>
          </a:p>
          <a:p>
            <a:pPr marL="0" indent="0">
              <a:buNone/>
            </a:pPr>
            <a:r>
              <a:rPr lang="en-US" dirty="0">
                <a:ea typeface="Times New Roman" panose="02020603050405020304" pitchFamily="18" charset="0"/>
                <a:cs typeface="Times New Roman" panose="02020603050405020304" pitchFamily="18" charset="0"/>
              </a:rPr>
              <a:t>OAR 839-020-0030(1) states:</a:t>
            </a:r>
          </a:p>
          <a:p>
            <a:pPr marL="0" indent="0">
              <a:buNone/>
            </a:pPr>
            <a:r>
              <a:rPr lang="en-US" dirty="0">
                <a:ea typeface="Times New Roman" panose="02020603050405020304" pitchFamily="18" charset="0"/>
                <a:cs typeface="Times New Roman" panose="02020603050405020304" pitchFamily="18" charset="0"/>
              </a:rPr>
              <a:t>“all work performed in excess of forty (40) hours per week must be paid for at the rate of not less than one and one-half times the regular rate of pay when computed without benefits of commissions, overrides, spiffs, bonuses, tips or similar benefits pursuant to ORS 653.261(1). Similar benefits include, but are not limited to, discretionary bonuses, gifts, profit sharing, thrift and savings program, trusts, reimbursements for expenses, holiday, or vacation pay.”</a:t>
            </a:r>
          </a:p>
          <a:p>
            <a:endParaRPr lang="en-US" dirty="0"/>
          </a:p>
        </p:txBody>
      </p:sp>
    </p:spTree>
    <p:extLst>
      <p:ext uri="{BB962C8B-B14F-4D97-AF65-F5344CB8AC3E}">
        <p14:creationId xmlns:p14="http://schemas.microsoft.com/office/powerpoint/2010/main" val="251747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Exceptions to Overtime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a:xfrm>
            <a:off x="457200" y="1825624"/>
            <a:ext cx="10896600" cy="4585335"/>
          </a:xfrm>
        </p:spPr>
        <p:txBody>
          <a:bodyPr>
            <a:normAutofit fontScale="70000" lnSpcReduction="20000"/>
          </a:bodyPr>
          <a:lstStyle/>
          <a:p>
            <a:pPr marL="0" indent="0">
              <a:buNone/>
            </a:pPr>
            <a:r>
              <a:rPr lang="en-US" sz="3400" b="1" dirty="0">
                <a:ea typeface="Times New Roman" panose="02020603050405020304" pitchFamily="18" charset="0"/>
                <a:cs typeface="Times New Roman" panose="02020603050405020304" pitchFamily="18" charset="0"/>
              </a:rPr>
              <a:t>HB 4002 states overtime requirements for agricultural workers do not apply to:</a:t>
            </a:r>
          </a:p>
          <a:p>
            <a:pPr marL="0" indent="0">
              <a:buNone/>
            </a:pPr>
            <a:endParaRPr lang="en-US" dirty="0">
              <a:ea typeface="Times New Roman" panose="02020603050405020304" pitchFamily="18" charset="0"/>
              <a:cs typeface="Times New Roman" panose="02020603050405020304" pitchFamily="18" charset="0"/>
            </a:endParaRPr>
          </a:p>
          <a:p>
            <a:pPr>
              <a:lnSpc>
                <a:spcPct val="120000"/>
              </a:lnSpc>
            </a:pPr>
            <a:r>
              <a:rPr lang="en-US" dirty="0">
                <a:ea typeface="Times New Roman" panose="02020603050405020304" pitchFamily="18" charset="0"/>
                <a:cs typeface="Times New Roman" panose="02020603050405020304" pitchFamily="18" charset="0"/>
              </a:rPr>
              <a:t>members of an employer’s immediate family.</a:t>
            </a:r>
          </a:p>
          <a:p>
            <a:pPr>
              <a:lnSpc>
                <a:spcPct val="120000"/>
              </a:lnSpc>
            </a:pPr>
            <a:r>
              <a:rPr lang="en-US" dirty="0">
                <a:ea typeface="Times New Roman" panose="02020603050405020304" pitchFamily="18" charset="0"/>
                <a:cs typeface="Times New Roman" panose="02020603050405020304" pitchFamily="18" charset="0"/>
              </a:rPr>
              <a:t>local hand harvest or pruning workers who are paid piece rate and who worked fewer than 13 weeks during the previous calendar year.</a:t>
            </a:r>
          </a:p>
          <a:p>
            <a:pPr>
              <a:lnSpc>
                <a:spcPct val="120000"/>
              </a:lnSpc>
            </a:pPr>
            <a:r>
              <a:rPr lang="en-US" dirty="0">
                <a:ea typeface="Times New Roman" panose="02020603050405020304" pitchFamily="18" charset="0"/>
                <a:cs typeface="Times New Roman" panose="02020603050405020304" pitchFamily="18" charset="0"/>
              </a:rPr>
              <a:t>migrant hand harvest workers 16 or younger who are paid the same piece rate as workers over 16.</a:t>
            </a:r>
          </a:p>
          <a:p>
            <a:pPr>
              <a:lnSpc>
                <a:spcPct val="120000"/>
              </a:lnSpc>
            </a:pPr>
            <a:r>
              <a:rPr lang="en-US" dirty="0">
                <a:ea typeface="Times New Roman" panose="02020603050405020304" pitchFamily="18" charset="0"/>
                <a:cs typeface="Times New Roman" panose="02020603050405020304" pitchFamily="18" charset="0"/>
              </a:rPr>
              <a:t>harvest and pruning workers who are paid piece rate and work for an employer who did not exceed 500 piece-rate workdays of agricultural labor in any quarter of the previous calendar year. A piece-rate workday accrues each day an employee performs piece-rate agricultural labor for at least 1 hour.</a:t>
            </a:r>
          </a:p>
          <a:p>
            <a:pPr>
              <a:lnSpc>
                <a:spcPct val="120000"/>
              </a:lnSpc>
            </a:pPr>
            <a:r>
              <a:rPr lang="en-US" dirty="0">
                <a:ea typeface="Times New Roman" panose="02020603050405020304" pitchFamily="18" charset="0"/>
                <a:cs typeface="Times New Roman" panose="02020603050405020304" pitchFamily="18" charset="0"/>
              </a:rPr>
              <a:t>workers mainly engaged in the range production of livestock.</a:t>
            </a:r>
          </a:p>
          <a:p>
            <a:pPr>
              <a:lnSpc>
                <a:spcPct val="120000"/>
              </a:lnSpc>
            </a:pPr>
            <a:r>
              <a:rPr lang="en-US" dirty="0">
                <a:ea typeface="Times New Roman" panose="02020603050405020304" pitchFamily="18" charset="0"/>
                <a:cs typeface="Times New Roman" panose="02020603050405020304" pitchFamily="18" charset="0"/>
              </a:rPr>
              <a:t>any individual employed in agriculture whose principal duties are administrative, executive OR professional work, AND who perform predominantly intellectual, managerial, or creative tasks; exercise discretion and independent judgment; AND earn a salary and are paid on a salary basis (i.e. exempt workers).</a:t>
            </a:r>
            <a:endParaRPr lang="en-US" dirty="0"/>
          </a:p>
        </p:txBody>
      </p:sp>
    </p:spTree>
    <p:extLst>
      <p:ext uri="{BB962C8B-B14F-4D97-AF65-F5344CB8AC3E}">
        <p14:creationId xmlns:p14="http://schemas.microsoft.com/office/powerpoint/2010/main" val="277980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6CCB35-95CC-2B42-B973-AB99E682995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BF4C0-1FBE-16B1-E8B2-A0DA70387B40}"/>
              </a:ext>
            </a:extLst>
          </p:cNvPr>
          <p:cNvSpPr>
            <a:spLocks noGrp="1"/>
          </p:cNvSpPr>
          <p:nvPr>
            <p:ph type="title"/>
          </p:nvPr>
        </p:nvSpPr>
        <p:spPr/>
        <p:txBody>
          <a:bodyPr>
            <a:normAutofit/>
          </a:bodyPr>
          <a:lstStyle/>
          <a:p>
            <a:r>
              <a:rPr lang="en-US" sz="3800" dirty="0">
                <a:solidFill>
                  <a:schemeClr val="bg1"/>
                </a:solidFill>
              </a:rPr>
              <a:t>Other Compensation Rules in Agriculture</a:t>
            </a:r>
          </a:p>
        </p:txBody>
      </p:sp>
      <p:sp>
        <p:nvSpPr>
          <p:cNvPr id="5" name="Content Placeholder 4">
            <a:extLst>
              <a:ext uri="{FF2B5EF4-FFF2-40B4-BE49-F238E27FC236}">
                <a16:creationId xmlns:a16="http://schemas.microsoft.com/office/drawing/2014/main" id="{9853D3EA-211D-36E5-9C8F-8963B35C4035}"/>
              </a:ext>
            </a:extLst>
          </p:cNvPr>
          <p:cNvSpPr>
            <a:spLocks noGrp="1"/>
          </p:cNvSpPr>
          <p:nvPr>
            <p:ph idx="1"/>
          </p:nvPr>
        </p:nvSpPr>
        <p:spPr>
          <a:xfrm>
            <a:off x="457200" y="1825624"/>
            <a:ext cx="10896600" cy="4509861"/>
          </a:xfrm>
        </p:spPr>
        <p:txBody>
          <a:bodyPr>
            <a:normAutofit fontScale="55000" lnSpcReduction="20000"/>
          </a:bodyPr>
          <a:lstStyle/>
          <a:p>
            <a:pPr marL="0" indent="0">
              <a:buNone/>
            </a:pPr>
            <a:r>
              <a:rPr lang="en-US" sz="4400" b="1" dirty="0">
                <a:ea typeface="Times New Roman" panose="02020603050405020304" pitchFamily="18" charset="0"/>
                <a:cs typeface="Times New Roman" panose="02020603050405020304" pitchFamily="18" charset="0"/>
              </a:rPr>
              <a:t>OAR 839-020-0013: Bonuses Provided to Workers in Agriculture</a:t>
            </a:r>
          </a:p>
          <a:p>
            <a:pPr marL="0" indent="0">
              <a:buNone/>
            </a:pPr>
            <a:endParaRPr lang="en-US" dirty="0">
              <a:ea typeface="Times New Roman" panose="02020603050405020304" pitchFamily="18" charset="0"/>
              <a:cs typeface="Times New Roman" panose="02020603050405020304" pitchFamily="18" charset="0"/>
            </a:endParaRPr>
          </a:p>
          <a:p>
            <a:pPr marL="0" indent="0">
              <a:lnSpc>
                <a:spcPct val="120000"/>
              </a:lnSpc>
              <a:buNone/>
            </a:pPr>
            <a:r>
              <a:rPr lang="en-US" sz="3300" dirty="0">
                <a:ea typeface="Times New Roman" panose="02020603050405020304" pitchFamily="18" charset="0"/>
                <a:cs typeface="Times New Roman" panose="02020603050405020304" pitchFamily="18" charset="0"/>
              </a:rPr>
              <a:t>(1) Every producer, or agent of the producer, who employs a labor contractor to provide a working crew for harvesting perishable agricultural products or who offers a bonus to those persons who harvest perishable agricultural products shall cause to be conspicuously posted and maintained on the premises where the agricultural products are to be harvested, a notice that states:</a:t>
            </a:r>
          </a:p>
          <a:p>
            <a:pPr marL="457200" lvl="1" indent="0">
              <a:lnSpc>
                <a:spcPct val="120000"/>
              </a:lnSpc>
              <a:buNone/>
            </a:pPr>
            <a:r>
              <a:rPr lang="en-US" sz="2900" dirty="0">
                <a:ea typeface="Times New Roman" panose="02020603050405020304" pitchFamily="18" charset="0"/>
                <a:cs typeface="Times New Roman" panose="02020603050405020304" pitchFamily="18" charset="0"/>
              </a:rPr>
              <a:t>(a) A description of the terms and conditions of any bonus offered, including the manner of determining when the bonus is earned; and (b) That portion of the labor contractor’s compensation that is based on the amount of work done by each employee of the labor contractor.</a:t>
            </a:r>
          </a:p>
          <a:p>
            <a:pPr marL="0" indent="0">
              <a:lnSpc>
                <a:spcPct val="120000"/>
              </a:lnSpc>
              <a:buNone/>
            </a:pPr>
            <a:r>
              <a:rPr lang="en-US" sz="3300" dirty="0">
                <a:ea typeface="Times New Roman" panose="02020603050405020304" pitchFamily="18" charset="0"/>
                <a:cs typeface="Times New Roman" panose="02020603050405020304" pitchFamily="18" charset="0"/>
              </a:rPr>
              <a:t>(2) Such notice must be written in the language customarily used by the employer or its agents to communicate with a worker.</a:t>
            </a:r>
          </a:p>
          <a:p>
            <a:pPr marL="0" indent="0">
              <a:lnSpc>
                <a:spcPct val="120000"/>
              </a:lnSpc>
              <a:buNone/>
            </a:pPr>
            <a:r>
              <a:rPr lang="en-US" sz="3300" dirty="0">
                <a:ea typeface="Times New Roman" panose="02020603050405020304" pitchFamily="18" charset="0"/>
                <a:cs typeface="Times New Roman" panose="02020603050405020304" pitchFamily="18" charset="0"/>
              </a:rPr>
              <a:t>(3) The notice must be distributed in writing to workers, if required by ORS 658.440(1)(f) or any other law.</a:t>
            </a:r>
          </a:p>
          <a:p>
            <a:pPr marL="0" indent="0">
              <a:lnSpc>
                <a:spcPct val="120000"/>
              </a:lnSpc>
              <a:buNone/>
            </a:pPr>
            <a:r>
              <a:rPr lang="en-US" sz="3300" dirty="0">
                <a:ea typeface="Times New Roman" panose="02020603050405020304" pitchFamily="18" charset="0"/>
                <a:cs typeface="Times New Roman" panose="02020603050405020304" pitchFamily="18" charset="0"/>
              </a:rPr>
              <a:t>(4) Any condition that has not been properly disclosed in the manners described above cannot be enforced against any worker to deny or diminish the amounts to which the worker would otherwise be entitled.</a:t>
            </a:r>
          </a:p>
        </p:txBody>
      </p:sp>
    </p:spTree>
    <p:extLst>
      <p:ext uri="{BB962C8B-B14F-4D97-AF65-F5344CB8AC3E}">
        <p14:creationId xmlns:p14="http://schemas.microsoft.com/office/powerpoint/2010/main" val="300355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EF43F943-CFF4-24ED-A10A-755B513D474A}"/>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28766"/>
          <a:stretch/>
        </p:blipFill>
        <p:spPr>
          <a:xfrm>
            <a:off x="-3" y="2169403"/>
            <a:ext cx="12191998" cy="2519193"/>
          </a:xfrm>
          <a:prstGeom prst="rect">
            <a:avLst/>
          </a:prstGeom>
        </p:spPr>
      </p:pic>
      <p:sp>
        <p:nvSpPr>
          <p:cNvPr id="4" name="Rectangle 3"/>
          <p:cNvSpPr/>
          <p:nvPr/>
        </p:nvSpPr>
        <p:spPr>
          <a:xfrm>
            <a:off x="-4" y="2986955"/>
            <a:ext cx="12191999" cy="884088"/>
          </a:xfrm>
          <a:prstGeom prst="rect">
            <a:avLst/>
          </a:prstGeom>
        </p:spPr>
        <p:txBody>
          <a:bodyPr wrap="square">
            <a:spAutoFit/>
          </a:bodyPr>
          <a:lstStyle/>
          <a:p>
            <a:pPr algn="ctr">
              <a:lnSpc>
                <a:spcPct val="85000"/>
              </a:lnSpc>
            </a:pPr>
            <a:r>
              <a:rPr lang="en-US" sz="6000" b="1" dirty="0">
                <a:solidFill>
                  <a:schemeClr val="bg1"/>
                </a:solidFill>
                <a:ea typeface="Adobe Gothic Std B" panose="020B0800000000000000" pitchFamily="34" charset="-128"/>
              </a:rPr>
              <a:t>Questions?</a:t>
            </a:r>
            <a:endParaRPr lang="en-US" sz="4800" b="1" dirty="0">
              <a:solidFill>
                <a:schemeClr val="bg1"/>
              </a:solidFill>
              <a:ea typeface="Adobe Gothic Std B" panose="020B0800000000000000" pitchFamily="34" charset="-128"/>
            </a:endParaRPr>
          </a:p>
        </p:txBody>
      </p:sp>
    </p:spTree>
    <p:extLst>
      <p:ext uri="{BB962C8B-B14F-4D97-AF65-F5344CB8AC3E}">
        <p14:creationId xmlns:p14="http://schemas.microsoft.com/office/powerpoint/2010/main" val="247740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F5ABB9-EC60-FAEB-5EA7-E9F84478B4B9}"/>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dirty="0">
                <a:solidFill>
                  <a:schemeClr val="bg1"/>
                </a:solidFill>
              </a:rPr>
              <a:t>Thank You!</a:t>
            </a:r>
          </a:p>
        </p:txBody>
      </p:sp>
      <p:pic>
        <p:nvPicPr>
          <p:cNvPr id="7" name="Picture 6" descr="A picture containing blur&#10;&#10;Description automatically generated">
            <a:extLst>
              <a:ext uri="{FF2B5EF4-FFF2-40B4-BE49-F238E27FC236}">
                <a16:creationId xmlns:a16="http://schemas.microsoft.com/office/drawing/2014/main" id="{FE2F63B3-F3DF-C4CA-B04E-B9A59702F8F1}"/>
              </a:ext>
            </a:extLst>
          </p:cNvPr>
          <p:cNvPicPr>
            <a:picLocks noChangeAspect="1"/>
          </p:cNvPicPr>
          <p:nvPr/>
        </p:nvPicPr>
        <p:blipFill rotWithShape="1">
          <a:blip r:embed="rId3">
            <a:extLst>
              <a:ext uri="{28A0092B-C50C-407E-A947-70E740481C1C}">
                <a14:useLocalDpi xmlns:a14="http://schemas.microsoft.com/office/drawing/2010/main" val="0"/>
              </a:ext>
            </a:extLst>
          </a:blip>
          <a:srcRect l="1021" t="40982" r="1330" b="52545"/>
          <a:stretch/>
        </p:blipFill>
        <p:spPr>
          <a:xfrm>
            <a:off x="715" y="6492875"/>
            <a:ext cx="12191285" cy="424249"/>
          </a:xfrm>
          <a:prstGeom prst="rect">
            <a:avLst/>
          </a:prstGeom>
        </p:spPr>
      </p:pic>
      <p:sp>
        <p:nvSpPr>
          <p:cNvPr id="10" name="Content Placeholder 3">
            <a:extLst>
              <a:ext uri="{FF2B5EF4-FFF2-40B4-BE49-F238E27FC236}">
                <a16:creationId xmlns:a16="http://schemas.microsoft.com/office/drawing/2014/main" id="{2F8795F9-FA38-4E86-1E22-7596BE1A34D1}"/>
              </a:ext>
            </a:extLst>
          </p:cNvPr>
          <p:cNvSpPr>
            <a:spLocks noGrp="1"/>
          </p:cNvSpPr>
          <p:nvPr>
            <p:ph idx="1"/>
          </p:nvPr>
        </p:nvSpPr>
        <p:spPr>
          <a:xfrm>
            <a:off x="2275112" y="1681844"/>
            <a:ext cx="9405257" cy="1477963"/>
          </a:xfrm>
        </p:spPr>
        <p:txBody>
          <a:bodyPr>
            <a:normAutofit/>
          </a:bodyPr>
          <a:lstStyle/>
          <a:p>
            <a:pPr marL="0" indent="0">
              <a:spcAft>
                <a:spcPts val="0"/>
              </a:spcAft>
              <a:buNone/>
            </a:pPr>
            <a:endParaRPr lang="en-US" dirty="0"/>
          </a:p>
          <a:p>
            <a:pPr marL="0" indent="0">
              <a:spcAft>
                <a:spcPts val="0"/>
              </a:spcAft>
              <a:buNone/>
            </a:pPr>
            <a:endParaRPr lang="en-US" dirty="0"/>
          </a:p>
        </p:txBody>
      </p:sp>
      <p:sp>
        <p:nvSpPr>
          <p:cNvPr id="3" name="Content Placeholder 3">
            <a:extLst>
              <a:ext uri="{FF2B5EF4-FFF2-40B4-BE49-F238E27FC236}">
                <a16:creationId xmlns:a16="http://schemas.microsoft.com/office/drawing/2014/main" id="{E7AD299C-C6ED-1283-2E96-6286F826DDB1}"/>
              </a:ext>
            </a:extLst>
          </p:cNvPr>
          <p:cNvSpPr txBox="1">
            <a:spLocks/>
          </p:cNvSpPr>
          <p:nvPr/>
        </p:nvSpPr>
        <p:spPr>
          <a:xfrm>
            <a:off x="2275111" y="2567783"/>
            <a:ext cx="9405258" cy="14779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Wingdings" panose="05000000000000000000" pitchFamily="2" charset="2"/>
              <a:buNone/>
            </a:pPr>
            <a:r>
              <a:rPr lang="en-US" sz="2600" b="1" dirty="0"/>
              <a:t>Heather Van Meter, Partner</a:t>
            </a:r>
          </a:p>
          <a:p>
            <a:pPr marL="0" indent="0">
              <a:spcAft>
                <a:spcPts val="0"/>
              </a:spcAft>
              <a:buFont typeface="Wingdings" panose="05000000000000000000" pitchFamily="2" charset="2"/>
              <a:buNone/>
            </a:pPr>
            <a:r>
              <a:rPr lang="en-US" sz="2600" dirty="0"/>
              <a:t>Miller Nash LLP</a:t>
            </a:r>
          </a:p>
          <a:p>
            <a:pPr marL="0" indent="0">
              <a:spcAft>
                <a:spcPts val="0"/>
              </a:spcAft>
              <a:buFont typeface="Wingdings" panose="05000000000000000000" pitchFamily="2" charset="2"/>
              <a:buNone/>
            </a:pPr>
            <a:r>
              <a:rPr lang="en-US" sz="2600" dirty="0"/>
              <a:t>360.619.7038</a:t>
            </a:r>
          </a:p>
          <a:p>
            <a:pPr marL="0" indent="0">
              <a:spcAft>
                <a:spcPts val="0"/>
              </a:spcAft>
              <a:buFont typeface="Wingdings" panose="05000000000000000000" pitchFamily="2" charset="2"/>
              <a:buNone/>
            </a:pPr>
            <a:r>
              <a:rPr lang="en-US" sz="2600" dirty="0"/>
              <a:t>heather.vanmeter@millernash.com</a:t>
            </a:r>
          </a:p>
          <a:p>
            <a:pPr marL="0" indent="0">
              <a:spcAft>
                <a:spcPts val="0"/>
              </a:spcAft>
              <a:buFont typeface="Wingdings" panose="05000000000000000000" pitchFamily="2" charset="2"/>
              <a:buNone/>
            </a:pPr>
            <a:endParaRPr lang="en-US" dirty="0"/>
          </a:p>
          <a:p>
            <a:pPr marL="0" indent="0">
              <a:spcAft>
                <a:spcPts val="0"/>
              </a:spcAft>
              <a:buFont typeface="Wingdings" panose="05000000000000000000" pitchFamily="2" charset="2"/>
              <a:buNone/>
            </a:pPr>
            <a:endParaRPr lang="en-US" dirty="0"/>
          </a:p>
        </p:txBody>
      </p:sp>
      <p:sp>
        <p:nvSpPr>
          <p:cNvPr id="4" name="Content Placeholder 3">
            <a:extLst>
              <a:ext uri="{FF2B5EF4-FFF2-40B4-BE49-F238E27FC236}">
                <a16:creationId xmlns:a16="http://schemas.microsoft.com/office/drawing/2014/main" id="{5B2853A2-564E-02E0-B460-83923E738808}"/>
              </a:ext>
            </a:extLst>
          </p:cNvPr>
          <p:cNvSpPr txBox="1">
            <a:spLocks/>
          </p:cNvSpPr>
          <p:nvPr/>
        </p:nvSpPr>
        <p:spPr>
          <a:xfrm>
            <a:off x="2275112" y="4917848"/>
            <a:ext cx="9405259" cy="14779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Wingdings" panose="05000000000000000000" pitchFamily="2" charset="2"/>
              <a:buNone/>
            </a:pPr>
            <a:endParaRPr lang="en-US" dirty="0"/>
          </a:p>
          <a:p>
            <a:pPr marL="0" indent="0">
              <a:spcAft>
                <a:spcPts val="0"/>
              </a:spcAft>
              <a:buFont typeface="Wingdings" panose="05000000000000000000" pitchFamily="2" charset="2"/>
              <a:buNone/>
            </a:pPr>
            <a:endParaRPr lang="en-US" dirty="0"/>
          </a:p>
        </p:txBody>
      </p:sp>
      <p:pic>
        <p:nvPicPr>
          <p:cNvPr id="9" name="Picture 8" descr="A person with blonde hair smiling&#10;&#10;Description automatically generated">
            <a:extLst>
              <a:ext uri="{FF2B5EF4-FFF2-40B4-BE49-F238E27FC236}">
                <a16:creationId xmlns:a16="http://schemas.microsoft.com/office/drawing/2014/main" id="{A037B14D-12AC-5062-669F-22DC2A7EA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7" y="2598106"/>
            <a:ext cx="1382487" cy="1367960"/>
          </a:xfrm>
          <a:prstGeom prst="rect">
            <a:avLst/>
          </a:prstGeom>
        </p:spPr>
      </p:pic>
    </p:spTree>
    <p:extLst>
      <p:ext uri="{BB962C8B-B14F-4D97-AF65-F5344CB8AC3E}">
        <p14:creationId xmlns:p14="http://schemas.microsoft.com/office/powerpoint/2010/main" val="414350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5C8677-D165-3D15-ECC4-8EC727FB666B}"/>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9320F8-53CC-65FF-C7EF-A006CF635E48}"/>
              </a:ext>
            </a:extLst>
          </p:cNvPr>
          <p:cNvSpPr>
            <a:spLocks noGrp="1"/>
          </p:cNvSpPr>
          <p:nvPr>
            <p:ph type="title"/>
          </p:nvPr>
        </p:nvSpPr>
        <p:spPr/>
        <p:txBody>
          <a:bodyPr/>
          <a:lstStyle/>
          <a:p>
            <a:r>
              <a:rPr lang="en-US" dirty="0">
                <a:solidFill>
                  <a:schemeClr val="bg1"/>
                </a:solidFill>
              </a:rPr>
              <a:t>Paid Leave Oregon—A Refresher</a:t>
            </a:r>
          </a:p>
        </p:txBody>
      </p:sp>
      <p:sp>
        <p:nvSpPr>
          <p:cNvPr id="2" name="TextBox 1">
            <a:extLst>
              <a:ext uri="{FF2B5EF4-FFF2-40B4-BE49-F238E27FC236}">
                <a16:creationId xmlns:a16="http://schemas.microsoft.com/office/drawing/2014/main" id="{9D2D5E21-FC1B-1302-42BC-41AD91F629F6}"/>
              </a:ext>
            </a:extLst>
          </p:cNvPr>
          <p:cNvSpPr txBox="1"/>
          <p:nvPr/>
        </p:nvSpPr>
        <p:spPr>
          <a:xfrm>
            <a:off x="457200" y="1690688"/>
            <a:ext cx="11088477" cy="4001095"/>
          </a:xfrm>
          <a:prstGeom prst="rect">
            <a:avLst/>
          </a:prstGeom>
          <a:noFill/>
        </p:spPr>
        <p:txBody>
          <a:bodyPr wrap="square" rtlCol="0">
            <a:spAutoFit/>
          </a:bodyPr>
          <a:lstStyle/>
          <a:p>
            <a:pPr>
              <a:buClr>
                <a:srgbClr val="7298A3"/>
              </a:buClr>
            </a:pPr>
            <a:r>
              <a:rPr lang="en-US" sz="3000" b="1" dirty="0"/>
              <a:t>What is it? </a:t>
            </a:r>
          </a:p>
          <a:p>
            <a:pPr marL="457200" indent="-457200">
              <a:buClr>
                <a:srgbClr val="7298A3"/>
              </a:buClr>
              <a:buFont typeface="Wingdings" panose="05000000000000000000" pitchFamily="2" charset="2"/>
              <a:buChar char="§"/>
            </a:pPr>
            <a:r>
              <a:rPr lang="en-US" sz="2800" dirty="0"/>
              <a:t>A paid family and medical leave program for employees working in Oregon. </a:t>
            </a:r>
          </a:p>
          <a:p>
            <a:pPr marL="457200" indent="-457200">
              <a:buClr>
                <a:srgbClr val="7298A3"/>
              </a:buClr>
              <a:buFont typeface="Wingdings" panose="05000000000000000000" pitchFamily="2" charset="2"/>
              <a:buChar char="§"/>
            </a:pPr>
            <a:r>
              <a:rPr lang="en-US" sz="2800" dirty="0"/>
              <a:t>Employers and employees share contributions to a fund through payroll contributions collected by the Department of Revenue and administrated by the Oregon Employment Department—unless they have received approval for an equivalent plan. </a:t>
            </a:r>
          </a:p>
          <a:p>
            <a:pPr marL="457200" indent="-457200">
              <a:buClr>
                <a:srgbClr val="7298A3"/>
              </a:buClr>
              <a:buFont typeface="Wingdings" panose="05000000000000000000" pitchFamily="2" charset="2"/>
              <a:buChar char="§"/>
            </a:pPr>
            <a:r>
              <a:rPr lang="en-US" sz="2800" dirty="0"/>
              <a:t>Went into effect January 1, 2023 (for premium collection/contribution) and employees could begin taking leaves on September 3, 2023. </a:t>
            </a:r>
          </a:p>
        </p:txBody>
      </p:sp>
    </p:spTree>
    <p:extLst>
      <p:ext uri="{BB962C8B-B14F-4D97-AF65-F5344CB8AC3E}">
        <p14:creationId xmlns:p14="http://schemas.microsoft.com/office/powerpoint/2010/main" val="359089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86D34E-0BA9-F502-CE69-6DCFB69CA4D0}"/>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lstStyle/>
          <a:p>
            <a:r>
              <a:rPr lang="en-US" dirty="0">
                <a:solidFill>
                  <a:schemeClr val="bg1"/>
                </a:solidFill>
              </a:rPr>
              <a:t>Paid Leave Oregon—Coverage</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a:xfrm>
            <a:off x="457200" y="1825625"/>
            <a:ext cx="9481457" cy="4351338"/>
          </a:xfrm>
        </p:spPr>
        <p:txBody>
          <a:bodyPr/>
          <a:lstStyle/>
          <a:p>
            <a:pPr marL="0" indent="0">
              <a:buNone/>
            </a:pPr>
            <a:r>
              <a:rPr lang="en-US" sz="3000" b="1" dirty="0"/>
              <a:t>Which employers are covered?</a:t>
            </a:r>
          </a:p>
          <a:p>
            <a:r>
              <a:rPr lang="en-US" dirty="0"/>
              <a:t> All employers with one or more employees working in Oregon</a:t>
            </a:r>
          </a:p>
          <a:p>
            <a:pPr lvl="1">
              <a:buFont typeface="Wingdings" panose="05000000000000000000" pitchFamily="2" charset="2"/>
              <a:buChar char="Ø"/>
            </a:pPr>
            <a:r>
              <a:rPr lang="en-US" dirty="0"/>
              <a:t>25 employees or less</a:t>
            </a:r>
            <a:r>
              <a:rPr lang="en-US" dirty="0">
                <a:sym typeface="Wingdings" panose="05000000000000000000" pitchFamily="2" charset="2"/>
              </a:rPr>
              <a:t> </a:t>
            </a:r>
            <a:r>
              <a:rPr lang="en-US" dirty="0"/>
              <a:t> not required to contribute toward premiums  </a:t>
            </a:r>
          </a:p>
          <a:p>
            <a:pPr lvl="1">
              <a:buFont typeface="Wingdings" panose="05000000000000000000" pitchFamily="2" charset="2"/>
              <a:buChar char="Ø"/>
            </a:pPr>
            <a:r>
              <a:rPr lang="en-US" dirty="0"/>
              <a:t>25 employees or more </a:t>
            </a:r>
            <a:r>
              <a:rPr lang="en-US" dirty="0">
                <a:sym typeface="Wingdings" panose="05000000000000000000" pitchFamily="2" charset="2"/>
              </a:rPr>
              <a:t></a:t>
            </a:r>
            <a:r>
              <a:rPr lang="en-US" dirty="0"/>
              <a:t> must contribute 40 percent of the total 1 percent contribution rate, and employees pay 60 percent; employers are permitted to pay more, if they wish to do so </a:t>
            </a:r>
          </a:p>
          <a:p>
            <a:r>
              <a:rPr lang="en-US" dirty="0"/>
              <a:t>Few exceptions</a:t>
            </a:r>
          </a:p>
          <a:p>
            <a:pPr lvl="1"/>
            <a:r>
              <a:rPr lang="en-US" dirty="0"/>
              <a:t>Federal government</a:t>
            </a:r>
          </a:p>
          <a:p>
            <a:pPr lvl="1"/>
            <a:r>
              <a:rPr lang="en-US" dirty="0"/>
              <a:t>Tribal government (may opt in)</a:t>
            </a:r>
          </a:p>
          <a:p>
            <a:endParaRPr lang="en-US" dirty="0"/>
          </a:p>
        </p:txBody>
      </p:sp>
      <p:pic>
        <p:nvPicPr>
          <p:cNvPr id="4" name="Picture 3">
            <a:extLst>
              <a:ext uri="{FF2B5EF4-FFF2-40B4-BE49-F238E27FC236}">
                <a16:creationId xmlns:a16="http://schemas.microsoft.com/office/drawing/2014/main" id="{84CE663E-5EA3-D000-DB5D-532168BC7214}"/>
              </a:ext>
            </a:extLst>
          </p:cNvPr>
          <p:cNvPicPr>
            <a:picLocks noChangeAspect="1"/>
          </p:cNvPicPr>
          <p:nvPr/>
        </p:nvPicPr>
        <p:blipFill>
          <a:blip r:embed="rId3"/>
          <a:stretch>
            <a:fillRect/>
          </a:stretch>
        </p:blipFill>
        <p:spPr>
          <a:xfrm>
            <a:off x="10027838" y="2747968"/>
            <a:ext cx="1889924" cy="469433"/>
          </a:xfrm>
          <a:prstGeom prst="rect">
            <a:avLst/>
          </a:prstGeom>
        </p:spPr>
      </p:pic>
      <p:pic>
        <p:nvPicPr>
          <p:cNvPr id="5" name="Picture 4">
            <a:extLst>
              <a:ext uri="{FF2B5EF4-FFF2-40B4-BE49-F238E27FC236}">
                <a16:creationId xmlns:a16="http://schemas.microsoft.com/office/drawing/2014/main" id="{675B2CF1-684C-E2B5-49EB-E540B76FF5F2}"/>
              </a:ext>
            </a:extLst>
          </p:cNvPr>
          <p:cNvPicPr>
            <a:picLocks noChangeAspect="1"/>
          </p:cNvPicPr>
          <p:nvPr/>
        </p:nvPicPr>
        <p:blipFill>
          <a:blip r:embed="rId4"/>
          <a:stretch>
            <a:fillRect/>
          </a:stretch>
        </p:blipFill>
        <p:spPr>
          <a:xfrm>
            <a:off x="10027838" y="3429000"/>
            <a:ext cx="1889924" cy="475529"/>
          </a:xfrm>
          <a:prstGeom prst="rect">
            <a:avLst/>
          </a:prstGeom>
        </p:spPr>
      </p:pic>
    </p:spTree>
    <p:extLst>
      <p:ext uri="{BB962C8B-B14F-4D97-AF65-F5344CB8AC3E}">
        <p14:creationId xmlns:p14="http://schemas.microsoft.com/office/powerpoint/2010/main" val="374542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D56579-CFA9-732D-09CD-FB67A4E0D9AF}"/>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lstStyle/>
          <a:p>
            <a:r>
              <a:rPr lang="en-US" dirty="0">
                <a:solidFill>
                  <a:schemeClr val="bg1"/>
                </a:solidFill>
              </a:rPr>
              <a:t>Paid Leave Oregon—Contributions</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p:txBody>
          <a:bodyPr>
            <a:normAutofit lnSpcReduction="10000"/>
          </a:bodyPr>
          <a:lstStyle/>
          <a:p>
            <a:pPr marL="0" indent="0">
              <a:buNone/>
            </a:pPr>
            <a:r>
              <a:rPr lang="en-US" sz="3000" b="1" dirty="0"/>
              <a:t>How much are current contributions and how are they shared? </a:t>
            </a:r>
          </a:p>
          <a:p>
            <a:r>
              <a:rPr lang="en-US" dirty="0"/>
              <a:t>Contributions are based upon a percentage of employee wages.</a:t>
            </a:r>
          </a:p>
          <a:p>
            <a:r>
              <a:rPr lang="en-US" dirty="0"/>
              <a:t>The rate for 2024 is 1% of up to the first $168,600 in wages.</a:t>
            </a:r>
          </a:p>
          <a:p>
            <a:pPr lvl="1">
              <a:buFont typeface="Wingdings" panose="05000000000000000000" pitchFamily="2" charset="2"/>
              <a:buChar char="Ø"/>
            </a:pPr>
            <a:r>
              <a:rPr lang="en-US" dirty="0"/>
              <a:t>Employees pay 60% of the set contribution rate, and </a:t>
            </a:r>
          </a:p>
          <a:p>
            <a:pPr lvl="1">
              <a:buFont typeface="Wingdings" panose="05000000000000000000" pitchFamily="2" charset="2"/>
              <a:buChar char="Ø"/>
            </a:pPr>
            <a:r>
              <a:rPr lang="en-US" dirty="0"/>
              <a:t>Large employers (25+ employees) pay 40%. </a:t>
            </a:r>
          </a:p>
          <a:p>
            <a:r>
              <a:rPr lang="en-US" dirty="0"/>
              <a:t>For example, if an employee made $1,000 in wages, the employee would pay $6 and a large employer that is required to contribute would pay $4. </a:t>
            </a:r>
          </a:p>
          <a:p>
            <a:r>
              <a:rPr lang="en-US" b="1" dirty="0">
                <a:solidFill>
                  <a:srgbClr val="862633"/>
                </a:solidFill>
              </a:rPr>
              <a:t>NOTE: </a:t>
            </a:r>
            <a:r>
              <a:rPr lang="en-US" dirty="0"/>
              <a:t>Contribution requirements expected to rise due to costs of program!!!</a:t>
            </a:r>
          </a:p>
        </p:txBody>
      </p:sp>
    </p:spTree>
    <p:extLst>
      <p:ext uri="{BB962C8B-B14F-4D97-AF65-F5344CB8AC3E}">
        <p14:creationId xmlns:p14="http://schemas.microsoft.com/office/powerpoint/2010/main" val="220093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630011-791B-DA6D-66CA-E6588429FB50}"/>
              </a:ext>
            </a:extLst>
          </p:cNvPr>
          <p:cNvSpPr/>
          <p:nvPr/>
        </p:nvSpPr>
        <p:spPr>
          <a:xfrm>
            <a:off x="-1" y="522514"/>
            <a:ext cx="9525966"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a:xfrm>
            <a:off x="457200" y="522515"/>
            <a:ext cx="10515600" cy="1012372"/>
          </a:xfrm>
        </p:spPr>
        <p:txBody>
          <a:bodyPr/>
          <a:lstStyle/>
          <a:p>
            <a:r>
              <a:rPr lang="en-US" dirty="0">
                <a:solidFill>
                  <a:schemeClr val="bg1"/>
                </a:solidFill>
              </a:rPr>
              <a:t>Paid Leave Oregon—Covered Reasons</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p:txBody>
          <a:bodyPr>
            <a:normAutofit fontScale="92500" lnSpcReduction="10000"/>
          </a:bodyPr>
          <a:lstStyle/>
          <a:p>
            <a:pPr marL="0" indent="0">
              <a:buNone/>
            </a:pPr>
            <a:r>
              <a:rPr lang="en-US" sz="3300" b="1" dirty="0"/>
              <a:t>What kinds and amounts of leave are available? </a:t>
            </a:r>
          </a:p>
          <a:p>
            <a:r>
              <a:rPr lang="en-US" dirty="0"/>
              <a:t>Up to 12 weeks of paid leave to: </a:t>
            </a:r>
          </a:p>
          <a:p>
            <a:pPr lvl="1">
              <a:buFont typeface="Wingdings" panose="05000000000000000000" pitchFamily="2" charset="2"/>
              <a:buChar char="Ø"/>
            </a:pPr>
            <a:r>
              <a:rPr lang="en-US" dirty="0"/>
              <a:t>Care for and bond with a new child within the first year after birth, adoption, or foster placement; </a:t>
            </a:r>
          </a:p>
          <a:p>
            <a:pPr lvl="1">
              <a:buFont typeface="Wingdings" panose="05000000000000000000" pitchFamily="2" charset="2"/>
              <a:buChar char="Ø"/>
            </a:pPr>
            <a:r>
              <a:rPr lang="en-US" dirty="0"/>
              <a:t>Recover from a serious health condition;</a:t>
            </a:r>
          </a:p>
          <a:p>
            <a:pPr lvl="1">
              <a:buFont typeface="Wingdings" panose="05000000000000000000" pitchFamily="2" charset="2"/>
              <a:buChar char="Ø"/>
            </a:pPr>
            <a:r>
              <a:rPr lang="en-US" dirty="0"/>
              <a:t>Care for a family member with a serious health condition;</a:t>
            </a:r>
          </a:p>
          <a:p>
            <a:pPr lvl="1">
              <a:buFont typeface="Wingdings" panose="05000000000000000000" pitchFamily="2" charset="2"/>
              <a:buChar char="Ø"/>
            </a:pPr>
            <a:r>
              <a:rPr lang="en-US" dirty="0"/>
              <a:t>Use for safe leave (such as medical treatment for assault; counseling or other victim services related to domestic violence, sexual assault or stalking of themselves or a minor dependent; or relocation for health and safety reasons).</a:t>
            </a:r>
          </a:p>
          <a:p>
            <a:r>
              <a:rPr lang="en-US" dirty="0"/>
              <a:t>Where the need for leave involves the employee’s pregnancy, childbirth, or related medical condition, an additional two weeks of paid leave will be available under the program.</a:t>
            </a:r>
          </a:p>
          <a:p>
            <a:endParaRPr lang="en-US" dirty="0"/>
          </a:p>
        </p:txBody>
      </p:sp>
    </p:spTree>
    <p:extLst>
      <p:ext uri="{BB962C8B-B14F-4D97-AF65-F5344CB8AC3E}">
        <p14:creationId xmlns:p14="http://schemas.microsoft.com/office/powerpoint/2010/main" val="182619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A2CB97-F17E-DCFF-357D-9D681765AAD7}"/>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lstStyle/>
          <a:p>
            <a:r>
              <a:rPr lang="en-US" dirty="0">
                <a:solidFill>
                  <a:schemeClr val="bg1"/>
                </a:solidFill>
              </a:rPr>
              <a:t>Paid Leave Oregon—Notice</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a:xfrm>
            <a:off x="457200" y="1825625"/>
            <a:ext cx="8745031" cy="4480948"/>
          </a:xfrm>
        </p:spPr>
        <p:txBody>
          <a:bodyPr>
            <a:normAutofit fontScale="92500"/>
          </a:bodyPr>
          <a:lstStyle/>
          <a:p>
            <a:pPr marL="0" indent="0">
              <a:buNone/>
            </a:pPr>
            <a:r>
              <a:rPr lang="en-US" b="1" dirty="0"/>
              <a:t>Posting/Notice Requirements </a:t>
            </a:r>
          </a:p>
          <a:p>
            <a:r>
              <a:rPr lang="en-US" dirty="0"/>
              <a:t>Must post the model notice in the workplace AND must provide a copy to any employee working remotely.</a:t>
            </a:r>
          </a:p>
          <a:p>
            <a:r>
              <a:rPr lang="en-US" dirty="0"/>
              <a:t>Employees may be required to share the following details: </a:t>
            </a:r>
          </a:p>
          <a:p>
            <a:pPr lvl="1"/>
            <a:r>
              <a:rPr lang="en-US" dirty="0"/>
              <a:t>The type of leave they are taking (medical, family, safe)</a:t>
            </a:r>
          </a:p>
          <a:p>
            <a:pPr lvl="1"/>
            <a:r>
              <a:rPr lang="en-US" dirty="0"/>
              <a:t>Why they need to take leave (their covered life event)</a:t>
            </a:r>
          </a:p>
          <a:p>
            <a:pPr lvl="1"/>
            <a:r>
              <a:rPr lang="en-US" dirty="0"/>
              <a:t>When and for how long they expect to take leave. If they don’t know exactly when or how much leave they will take, they can give you an estimate. </a:t>
            </a:r>
          </a:p>
          <a:p>
            <a:r>
              <a:rPr lang="en-US" dirty="0"/>
              <a:t>Employers can’t ask for any other information about their leave.</a:t>
            </a:r>
          </a:p>
          <a:p>
            <a:endParaRPr lang="en-US" dirty="0"/>
          </a:p>
        </p:txBody>
      </p:sp>
      <p:pic>
        <p:nvPicPr>
          <p:cNvPr id="4" name="Picture 3">
            <a:extLst>
              <a:ext uri="{FF2B5EF4-FFF2-40B4-BE49-F238E27FC236}">
                <a16:creationId xmlns:a16="http://schemas.microsoft.com/office/drawing/2014/main" id="{40CE0987-A2A1-6DD6-404A-1B746C2BA068}"/>
              </a:ext>
            </a:extLst>
          </p:cNvPr>
          <p:cNvPicPr>
            <a:picLocks noChangeAspect="1"/>
          </p:cNvPicPr>
          <p:nvPr/>
        </p:nvPicPr>
        <p:blipFill>
          <a:blip r:embed="rId3"/>
          <a:stretch>
            <a:fillRect/>
          </a:stretch>
        </p:blipFill>
        <p:spPr>
          <a:xfrm>
            <a:off x="9202231" y="1536869"/>
            <a:ext cx="2670279" cy="4480948"/>
          </a:xfrm>
          <a:prstGeom prst="rect">
            <a:avLst/>
          </a:prstGeom>
        </p:spPr>
      </p:pic>
    </p:spTree>
    <p:extLst>
      <p:ext uri="{BB962C8B-B14F-4D97-AF65-F5344CB8AC3E}">
        <p14:creationId xmlns:p14="http://schemas.microsoft.com/office/powerpoint/2010/main" val="252209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F0F2D-277A-2E5E-D3FB-D926E9E6C8EB}"/>
              </a:ext>
            </a:extLst>
          </p:cNvPr>
          <p:cNvSpPr/>
          <p:nvPr/>
        </p:nvSpPr>
        <p:spPr>
          <a:xfrm>
            <a:off x="-1" y="522514"/>
            <a:ext cx="8795657"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lstStyle/>
          <a:p>
            <a:r>
              <a:rPr lang="en-US" dirty="0">
                <a:solidFill>
                  <a:schemeClr val="bg1"/>
                </a:solidFill>
              </a:rPr>
              <a:t>Paid Leave Oregon—Reinstatement</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p:txBody>
          <a:bodyPr>
            <a:normAutofit fontScale="92500"/>
          </a:bodyPr>
          <a:lstStyle/>
          <a:p>
            <a:pPr marL="0" indent="0">
              <a:spcAft>
                <a:spcPts val="1200"/>
              </a:spcAft>
              <a:buNone/>
            </a:pPr>
            <a:r>
              <a:rPr lang="en-US" b="1" dirty="0"/>
              <a:t>Reinstatement Rights</a:t>
            </a:r>
          </a:p>
          <a:p>
            <a:pPr>
              <a:spcAft>
                <a:spcPts val="1200"/>
              </a:spcAft>
            </a:pPr>
            <a:r>
              <a:rPr lang="en-US" dirty="0"/>
              <a:t>After taking PLO, an employee has the right to return to their prior job, similar to FMLA/OFLA protections. The employee must have worked for their employer for 90 days to have these rights. </a:t>
            </a:r>
          </a:p>
          <a:p>
            <a:pPr>
              <a:spcAft>
                <a:spcPts val="1200"/>
              </a:spcAft>
            </a:pPr>
            <a:r>
              <a:rPr lang="en-US" dirty="0"/>
              <a:t>Employers with fewer than 25 employees do not have to reinstate </a:t>
            </a:r>
            <a:r>
              <a:rPr lang="en-US" u="sng" dirty="0"/>
              <a:t>if the employee’s position no longer exists</a:t>
            </a:r>
            <a:r>
              <a:rPr lang="en-US" dirty="0"/>
              <a:t>.</a:t>
            </a:r>
          </a:p>
          <a:p>
            <a:pPr>
              <a:spcAft>
                <a:spcPts val="1200"/>
              </a:spcAft>
            </a:pPr>
            <a:r>
              <a:rPr lang="en-US" b="1" dirty="0">
                <a:solidFill>
                  <a:srgbClr val="862633"/>
                </a:solidFill>
              </a:rPr>
              <a:t>REMINDER:</a:t>
            </a:r>
            <a:r>
              <a:rPr lang="en-US" dirty="0"/>
              <a:t> Employees cannot be required to use PLO, it must be their choice. That said, if they don’t take PLO and are absent, it is not job-protected unless another leave entitlement or employer policy provides such protection. </a:t>
            </a:r>
          </a:p>
          <a:p>
            <a:pPr>
              <a:spcAft>
                <a:spcPts val="1200"/>
              </a:spcAft>
            </a:pPr>
            <a:endParaRPr lang="en-US" dirty="0"/>
          </a:p>
          <a:p>
            <a:endParaRPr lang="en-US" dirty="0"/>
          </a:p>
        </p:txBody>
      </p:sp>
    </p:spTree>
    <p:extLst>
      <p:ext uri="{BB962C8B-B14F-4D97-AF65-F5344CB8AC3E}">
        <p14:creationId xmlns:p14="http://schemas.microsoft.com/office/powerpoint/2010/main" val="255508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outline of a state&#10;&#10;Description automatically generated">
            <a:extLst>
              <a:ext uri="{FF2B5EF4-FFF2-40B4-BE49-F238E27FC236}">
                <a16:creationId xmlns:a16="http://schemas.microsoft.com/office/drawing/2014/main" id="{A2622D04-87FE-1FF9-B863-3943043E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3578">
            <a:off x="8239812" y="3588076"/>
            <a:ext cx="4700839" cy="2820503"/>
          </a:xfrm>
          <a:prstGeom prst="rect">
            <a:avLst/>
          </a:prstGeom>
        </p:spPr>
      </p:pic>
      <p:sp>
        <p:nvSpPr>
          <p:cNvPr id="4" name="Rectangle 3">
            <a:extLst>
              <a:ext uri="{FF2B5EF4-FFF2-40B4-BE49-F238E27FC236}">
                <a16:creationId xmlns:a16="http://schemas.microsoft.com/office/drawing/2014/main" id="{24CC9B50-0CDC-14C6-3728-3CC45E66E3E8}"/>
              </a:ext>
            </a:extLst>
          </p:cNvPr>
          <p:cNvSpPr/>
          <p:nvPr/>
        </p:nvSpPr>
        <p:spPr>
          <a:xfrm>
            <a:off x="0" y="522514"/>
            <a:ext cx="9851572" cy="1012372"/>
          </a:xfrm>
          <a:prstGeom prst="rect">
            <a:avLst/>
          </a:prstGeom>
          <a:solidFill>
            <a:srgbClr val="6B4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D7E90-E369-B4AC-EBF5-9CFBA043B1F3}"/>
              </a:ext>
            </a:extLst>
          </p:cNvPr>
          <p:cNvSpPr>
            <a:spLocks noGrp="1"/>
          </p:cNvSpPr>
          <p:nvPr>
            <p:ph type="title"/>
          </p:nvPr>
        </p:nvSpPr>
        <p:spPr/>
        <p:txBody>
          <a:bodyPr>
            <a:normAutofit/>
          </a:bodyPr>
          <a:lstStyle/>
          <a:p>
            <a:r>
              <a:rPr lang="en-US" sz="4000" dirty="0">
                <a:solidFill>
                  <a:schemeClr val="bg1"/>
                </a:solidFill>
              </a:rPr>
              <a:t>Paid Leave Oregon—Place of Performance</a:t>
            </a:r>
          </a:p>
        </p:txBody>
      </p:sp>
      <p:sp>
        <p:nvSpPr>
          <p:cNvPr id="3" name="Content Placeholder 2">
            <a:extLst>
              <a:ext uri="{FF2B5EF4-FFF2-40B4-BE49-F238E27FC236}">
                <a16:creationId xmlns:a16="http://schemas.microsoft.com/office/drawing/2014/main" id="{610450D2-2A9F-D25A-C2F2-89D6F0F2E15D}"/>
              </a:ext>
            </a:extLst>
          </p:cNvPr>
          <p:cNvSpPr>
            <a:spLocks noGrp="1"/>
          </p:cNvSpPr>
          <p:nvPr>
            <p:ph idx="1"/>
          </p:nvPr>
        </p:nvSpPr>
        <p:spPr>
          <a:xfrm>
            <a:off x="457199" y="1825626"/>
            <a:ext cx="11092543" cy="2789918"/>
          </a:xfrm>
        </p:spPr>
        <p:txBody>
          <a:bodyPr>
            <a:normAutofit/>
          </a:bodyPr>
          <a:lstStyle/>
          <a:p>
            <a:r>
              <a:rPr lang="en-US" sz="2600" dirty="0"/>
              <a:t>If an employee works in more than one state and in Oregon, whether the employee is eligible for Paid Leave Oregon contributions and benefits will depend on which state is considered to be the “Place of Performance.”</a:t>
            </a:r>
          </a:p>
          <a:p>
            <a:r>
              <a:rPr lang="en-US" sz="2600" dirty="0"/>
              <a:t>Paid Leave Oregon has helpful guidance for making this determination that is available on the website, and it is also outlined in Oregon Administrative Rule 471-070-0300. </a:t>
            </a:r>
          </a:p>
          <a:p>
            <a:endParaRPr lang="en-US" dirty="0"/>
          </a:p>
        </p:txBody>
      </p:sp>
      <p:sp>
        <p:nvSpPr>
          <p:cNvPr id="7" name="Content Placeholder 2">
            <a:extLst>
              <a:ext uri="{FF2B5EF4-FFF2-40B4-BE49-F238E27FC236}">
                <a16:creationId xmlns:a16="http://schemas.microsoft.com/office/drawing/2014/main" id="{FC2CB670-A696-6C3C-F6C1-B755618755FF}"/>
              </a:ext>
            </a:extLst>
          </p:cNvPr>
          <p:cNvSpPr txBox="1">
            <a:spLocks/>
          </p:cNvSpPr>
          <p:nvPr/>
        </p:nvSpPr>
        <p:spPr>
          <a:xfrm>
            <a:off x="457198" y="4281273"/>
            <a:ext cx="8621487" cy="36048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300"/>
              </a:spcAft>
              <a:buClr>
                <a:srgbClr val="7298A3"/>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300"/>
              </a:spcAft>
              <a:buClr>
                <a:srgbClr val="7298A3"/>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300"/>
              </a:spcAft>
              <a:buClr>
                <a:srgbClr val="7298A3"/>
              </a:buClr>
              <a:buSzPct val="75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For employees that primarily work in Oregon, even if employees live in another state, occasionally work in another state, or if the business is located/headquartered in another state but the employee works remotely from Oregon, they must pay contributions and are eligible for PLO. </a:t>
            </a:r>
          </a:p>
          <a:p>
            <a:pPr marL="0" indent="0">
              <a:buFont typeface="Wingdings" panose="05000000000000000000" pitchFamily="2" charset="2"/>
              <a:buNone/>
            </a:pPr>
            <a:r>
              <a:rPr lang="en-US" sz="3200" dirty="0"/>
              <a:t> </a:t>
            </a:r>
          </a:p>
          <a:p>
            <a:endParaRPr lang="en-US" dirty="0"/>
          </a:p>
        </p:txBody>
      </p:sp>
    </p:spTree>
    <p:extLst>
      <p:ext uri="{BB962C8B-B14F-4D97-AF65-F5344CB8AC3E}">
        <p14:creationId xmlns:p14="http://schemas.microsoft.com/office/powerpoint/2010/main" val="2041480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3100</Words>
  <Application>Microsoft Office PowerPoint</Application>
  <PresentationFormat>Widescreen</PresentationFormat>
  <Paragraphs>197</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Adobe Gothic Std B</vt:lpstr>
      <vt:lpstr>Arial</vt:lpstr>
      <vt:lpstr>Calibri</vt:lpstr>
      <vt:lpstr>Times New Roman</vt:lpstr>
      <vt:lpstr>Wingdings</vt:lpstr>
      <vt:lpstr>Office Theme</vt:lpstr>
      <vt:lpstr>1_Office Theme</vt:lpstr>
      <vt:lpstr>PowerPoint Presentation</vt:lpstr>
      <vt:lpstr>PowerPoint Presentation</vt:lpstr>
      <vt:lpstr>Paid Leave Oregon—A Refresher</vt:lpstr>
      <vt:lpstr>Paid Leave Oregon—Coverage</vt:lpstr>
      <vt:lpstr>Paid Leave Oregon—Contributions</vt:lpstr>
      <vt:lpstr>Paid Leave Oregon—Covered Reasons</vt:lpstr>
      <vt:lpstr>Paid Leave Oregon—Notice</vt:lpstr>
      <vt:lpstr>Paid Leave Oregon—Reinstatement</vt:lpstr>
      <vt:lpstr>Paid Leave Oregon—Place of Performance</vt:lpstr>
      <vt:lpstr>Paid Leave Oregon—Place of Performance</vt:lpstr>
      <vt:lpstr>S.B. 1515—Paid Leave Oregon and OFLA</vt:lpstr>
      <vt:lpstr>S.B. 1515—Interplay with Sick Leave</vt:lpstr>
      <vt:lpstr>Parental and Pregnancy Max</vt:lpstr>
      <vt:lpstr>PowerPoint Presentation</vt:lpstr>
      <vt:lpstr>Current Heat and Smoke Rules</vt:lpstr>
      <vt:lpstr>Current Heat and Smoke Rules</vt:lpstr>
      <vt:lpstr>Resources</vt:lpstr>
      <vt:lpstr>PowerPoint Presentation</vt:lpstr>
      <vt:lpstr>Overtime Rules in Agriculture</vt:lpstr>
      <vt:lpstr>Overtime Rules in Agriculture</vt:lpstr>
      <vt:lpstr>Overtime Rules in Agriculture</vt:lpstr>
      <vt:lpstr>Overtime Rules in Agriculture</vt:lpstr>
      <vt:lpstr>Overtime Rules in Agriculture</vt:lpstr>
      <vt:lpstr>Overtime Rules in Agriculture</vt:lpstr>
      <vt:lpstr>Exceptions to Overtime in Agriculture</vt:lpstr>
      <vt:lpstr>Other Compensation Rules in Agriculture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Spradling, Meghan</dc:creator>
  <cp:lastModifiedBy>Goble, Denara</cp:lastModifiedBy>
  <cp:revision>95</cp:revision>
  <cp:lastPrinted>2024-05-29T13:48:23Z</cp:lastPrinted>
  <dcterms:created xsi:type="dcterms:W3CDTF">2021-05-03T13:31:04Z</dcterms:created>
  <dcterms:modified xsi:type="dcterms:W3CDTF">2024-08-09T16:09:50Z</dcterms:modified>
</cp:coreProperties>
</file>