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Roboto Black"/>
      <p:bold r:id="rId40"/>
      <p:boldItalic r:id="rId41"/>
    </p:embeddedFont>
    <p:embeddedFont>
      <p:font typeface="Roboto"/>
      <p:regular r:id="rId42"/>
      <p:bold r:id="rId43"/>
      <p:italic r:id="rId44"/>
      <p:boldItalic r:id="rId45"/>
    </p:embeddedFont>
    <p:embeddedFont>
      <p:font typeface="Inter SemiBold"/>
      <p:regular r:id="rId46"/>
      <p:bold r:id="rId47"/>
    </p:embeddedFont>
    <p:embeddedFont>
      <p:font typeface="Roboto Medium"/>
      <p:regular r:id="rId48"/>
      <p:bold r:id="rId49"/>
      <p:italic r:id="rId50"/>
      <p:boldItalic r:id="rId51"/>
    </p:embeddedFont>
    <p:embeddedFont>
      <p:font typeface="Garamond"/>
      <p:regular r:id="rId52"/>
      <p:bold r:id="rId53"/>
      <p:italic r:id="rId54"/>
      <p:boldItalic r:id="rId55"/>
    </p:embeddedFont>
    <p:embeddedFont>
      <p:font typeface="Inter"/>
      <p:regular r:id="rId56"/>
      <p:bold r:id="rId57"/>
    </p:embeddedFont>
    <p:embeddedFont>
      <p:font typeface="Inter Black"/>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9" roundtripDataSignature="AMtx7mhxKmiu/LsnZ7RgXvP+zbkUn/lx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Black-bold.fntdata"/><Relationship Id="rId42" Type="http://schemas.openxmlformats.org/officeDocument/2006/relationships/font" Target="fonts/Roboto-regular.fntdata"/><Relationship Id="rId41" Type="http://schemas.openxmlformats.org/officeDocument/2006/relationships/font" Target="fonts/RobotoBlack-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InterSemiBold-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RobotoMedium-regular.fntdata"/><Relationship Id="rId47" Type="http://schemas.openxmlformats.org/officeDocument/2006/relationships/font" Target="fonts/InterSemiBold-bold.fntdata"/><Relationship Id="rId49" Type="http://schemas.openxmlformats.org/officeDocument/2006/relationships/font" Target="fonts/RobotoMedium-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Medium-boldItalic.fntdata"/><Relationship Id="rId50" Type="http://schemas.openxmlformats.org/officeDocument/2006/relationships/font" Target="fonts/RobotoMedium-italic.fntdata"/><Relationship Id="rId53" Type="http://schemas.openxmlformats.org/officeDocument/2006/relationships/font" Target="fonts/Garamond-bold.fntdata"/><Relationship Id="rId52" Type="http://schemas.openxmlformats.org/officeDocument/2006/relationships/font" Target="fonts/Garamond-regular.fntdata"/><Relationship Id="rId11" Type="http://schemas.openxmlformats.org/officeDocument/2006/relationships/slide" Target="slides/slide6.xml"/><Relationship Id="rId55" Type="http://schemas.openxmlformats.org/officeDocument/2006/relationships/font" Target="fonts/Garamond-boldItalic.fntdata"/><Relationship Id="rId10" Type="http://schemas.openxmlformats.org/officeDocument/2006/relationships/slide" Target="slides/slide5.xml"/><Relationship Id="rId54" Type="http://schemas.openxmlformats.org/officeDocument/2006/relationships/font" Target="fonts/Garamond-italic.fntdata"/><Relationship Id="rId13" Type="http://schemas.openxmlformats.org/officeDocument/2006/relationships/slide" Target="slides/slide8.xml"/><Relationship Id="rId57" Type="http://schemas.openxmlformats.org/officeDocument/2006/relationships/font" Target="fonts/Inter-bold.fntdata"/><Relationship Id="rId12" Type="http://schemas.openxmlformats.org/officeDocument/2006/relationships/slide" Target="slides/slide7.xml"/><Relationship Id="rId56" Type="http://schemas.openxmlformats.org/officeDocument/2006/relationships/font" Target="fonts/Inter-regular.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InterBlack-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18cWbbn-5ib0fu_5CJ8ZRB7STv30bZ5B/view?usp=sharin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 name="Google Shape;6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a65b99c5b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1a65b99c5b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1a65b99c5b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Attorney, CPA, financial advisor, family counselor</a:t>
            </a:r>
            <a:endParaRPr/>
          </a:p>
          <a:p>
            <a:pPr indent="0" lvl="0" marL="0" rtl="0" algn="l">
              <a:lnSpc>
                <a:spcPct val="100000"/>
              </a:lnSpc>
              <a:spcBef>
                <a:spcPts val="0"/>
              </a:spcBef>
              <a:spcAft>
                <a:spcPts val="0"/>
              </a:spcAft>
              <a:buSzPts val="1400"/>
              <a:buNone/>
            </a:pPr>
            <a:r>
              <a:t/>
            </a:r>
            <a:endParaRPr/>
          </a:p>
        </p:txBody>
      </p:sp>
      <p:sp>
        <p:nvSpPr>
          <p:cNvPr id="259" name="Google Shape;25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Attorney, CPA, financial advisor, family counselor</a:t>
            </a:r>
            <a:endParaRPr/>
          </a:p>
          <a:p>
            <a:pPr indent="0" lvl="0" marL="0" rtl="0" algn="l">
              <a:lnSpc>
                <a:spcPct val="100000"/>
              </a:lnSpc>
              <a:spcBef>
                <a:spcPts val="0"/>
              </a:spcBef>
              <a:spcAft>
                <a:spcPts val="0"/>
              </a:spcAft>
              <a:buSzPts val="1400"/>
              <a:buNone/>
            </a:pPr>
            <a:r>
              <a:t/>
            </a:r>
            <a:endParaRPr/>
          </a:p>
        </p:txBody>
      </p:sp>
      <p:sp>
        <p:nvSpPr>
          <p:cNvPr id="273" name="Google Shape;27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lang="en-US"/>
              <a:t>For example, a landowner may restrict or limit the rights to develop a property for commercial, industrial, or multi-residential purposes while retaining rights to use the land for grazing, farming, harvesting of timber, recreation, or for residences for the owner’s family. These rights you relinquish can be either sold or donated. The landowner still owns the property and retains the right to sell or lease the land and to pass it on to your heirs. </a:t>
            </a:r>
            <a:r>
              <a:rPr lang="en-US" sz="1200"/>
              <a:t>Once sticks are removed, they cannot be put back.</a:t>
            </a:r>
            <a:endParaRPr/>
          </a:p>
        </p:txBody>
      </p:sp>
      <p:sp>
        <p:nvSpPr>
          <p:cNvPr id="290" name="Google Shape;29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Value is determined by calculating the difference between the value of the property today without (or “before”) the imposition of the easement and the value of the property today subject to (or after) the imposition of the easement. This latter value is determined by the nature of the restrictions and their impact on potential uses. The resulting amount is the value of the easement.</a:t>
            </a:r>
            <a:endParaRPr/>
          </a:p>
          <a:p>
            <a:pPr indent="0" lvl="0" marL="0" rtl="0" algn="l">
              <a:lnSpc>
                <a:spcPct val="100000"/>
              </a:lnSpc>
              <a:spcBef>
                <a:spcPts val="0"/>
              </a:spcBef>
              <a:spcAft>
                <a:spcPts val="0"/>
              </a:spcAft>
              <a:buSzPts val="1400"/>
              <a:buNone/>
            </a:pPr>
            <a:r>
              <a:t/>
            </a:r>
            <a:endParaRPr/>
          </a:p>
        </p:txBody>
      </p:sp>
      <p:sp>
        <p:nvSpPr>
          <p:cNvPr id="316" name="Google Shape;31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347" name="Google Shape;347;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e16d3c4f82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2e16d3c4f82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358" name="Google Shape;358;g2e16d3c4f82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e1d809731c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2e1d809731c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Attorney, CPA, financial advisor, family counselor</a:t>
            </a:r>
            <a:endParaRPr/>
          </a:p>
          <a:p>
            <a:pPr indent="0" lvl="0" marL="0" rtl="0" algn="l">
              <a:lnSpc>
                <a:spcPct val="100000"/>
              </a:lnSpc>
              <a:spcBef>
                <a:spcPts val="0"/>
              </a:spcBef>
              <a:spcAft>
                <a:spcPts val="0"/>
              </a:spcAft>
              <a:buSzPts val="1400"/>
              <a:buNone/>
            </a:pPr>
            <a:r>
              <a:t/>
            </a:r>
            <a:endParaRPr/>
          </a:p>
        </p:txBody>
      </p:sp>
      <p:sp>
        <p:nvSpPr>
          <p:cNvPr id="369" name="Google Shape;369;g2e1d809731c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e16d3c4f82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e16d3c4f82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383" name="Google Shape;383;g2e16d3c4f82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e1d809731c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e1d809731c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394" name="Google Shape;394;g2e1d809731c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25% of Oregon is in farming and ranching</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But 64% of it will change hands in 20 years</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Because the average age of farmer/rancher is 60</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Yet land is less affordable to the next generation - see </a:t>
            </a: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slide 4 in Succession ppt.</a:t>
            </a:r>
            <a:endParaRPr b="0" i="0" sz="1200" u="none" strike="noStrike">
              <a:solidFill>
                <a:schemeClr val="dk1"/>
              </a:solidFill>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What will happen to it is unknown, since it’s estimated that 81% of farmers/ranchers don’t have succession plans</a:t>
            </a:r>
            <a:endParaRPr/>
          </a:p>
          <a:p>
            <a:pPr indent="-171450" lvl="0" marL="171450" rtl="0" algn="l">
              <a:lnSpc>
                <a:spcPct val="100000"/>
              </a:lnSpc>
              <a:spcBef>
                <a:spcPts val="0"/>
              </a:spcBef>
              <a:spcAft>
                <a:spcPts val="0"/>
              </a:spcAft>
              <a:buClr>
                <a:schemeClr val="dk1"/>
              </a:buClr>
              <a:buSzPts val="1200"/>
              <a:buFont typeface="Arial"/>
              <a:buChar char="•"/>
            </a:pPr>
            <a:r>
              <a:rPr b="0" i="0" lang="en-US" sz="1200" u="none" strike="noStrike">
                <a:solidFill>
                  <a:schemeClr val="dk1"/>
                </a:solidFill>
                <a:latin typeface="Calibri"/>
                <a:ea typeface="Calibri"/>
                <a:cs typeface="Calibri"/>
                <a:sym typeface="Calibri"/>
              </a:rPr>
              <a:t>From 2010-2016, only 41% of farm buyers in Oregon were farmers</a:t>
            </a:r>
            <a:endParaRPr/>
          </a:p>
          <a:p>
            <a:pPr indent="0" lvl="0" marL="0" rtl="0" algn="l">
              <a:lnSpc>
                <a:spcPct val="100000"/>
              </a:lnSpc>
              <a:spcBef>
                <a:spcPts val="0"/>
              </a:spcBef>
              <a:spcAft>
                <a:spcPts val="0"/>
              </a:spcAft>
              <a:buSzPts val="1400"/>
              <a:buNone/>
            </a:pPr>
            <a:r>
              <a:t/>
            </a:r>
            <a:endParaRPr/>
          </a:p>
        </p:txBody>
      </p:sp>
      <p:sp>
        <p:nvSpPr>
          <p:cNvPr id="77" name="Google Shape;7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e1d809731c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e1d809731c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05" name="Google Shape;405;g2e1d809731c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1d809731c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e1d809731c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15" name="Google Shape;415;g2e1d809731c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e1d809731c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2e1d809731c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26" name="Google Shape;426;g2e1d809731c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e1d809731c_0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2e1d809731c_0_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36" name="Google Shape;436;g2e1d809731c_0_1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1d809731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e1d809731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Once the easement is in place, the land trust works with the landowner to ensure that the easement continues to protect the conservation values.  Most land trusts visit the property annually, but do not get involved in day to day land management activities.  If the terms of the easement are violated and conservation values are threatened or damaged, the land trust must take action to enforce the easement.</a:t>
            </a:r>
            <a:endParaRPr/>
          </a:p>
        </p:txBody>
      </p:sp>
      <p:sp>
        <p:nvSpPr>
          <p:cNvPr id="447" name="Google Shape;447;g2e1d809731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e1d809731c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e1d809731c_0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59" name="Google Shape;459;g2e1d809731c_0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e1d809731c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2e1d809731c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70" name="Google Shape;470;g2e1d809731c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1d809731c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e1d809731c_0_1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79" name="Google Shape;479;g2e1d809731c_0_1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e1d809731c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e1d809731c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490" name="Google Shape;490;g2e1d809731c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e1d809731c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e1d809731c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strike="noStrike">
              <a:solidFill>
                <a:schemeClr val="dk1"/>
              </a:solidFill>
              <a:latin typeface="Calibri"/>
              <a:ea typeface="Calibri"/>
              <a:cs typeface="Calibri"/>
              <a:sym typeface="Calibri"/>
            </a:endParaRPr>
          </a:p>
        </p:txBody>
      </p:sp>
      <p:sp>
        <p:nvSpPr>
          <p:cNvPr id="502" name="Google Shape;502;g2e1d809731c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Farmers and their family will often sell land to split up the assets and pay taxes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have a great land use system in Oregon, but it’s not bullet-proof</a:t>
            </a:r>
            <a:endParaRPr/>
          </a:p>
          <a:p>
            <a:pPr indent="-342900" lvl="0" marL="342900" marR="0" rtl="0" algn="l">
              <a:lnSpc>
                <a:spcPct val="117999"/>
              </a:lnSpc>
              <a:spcBef>
                <a:spcPts val="0"/>
              </a:spcBef>
              <a:spcAft>
                <a:spcPts val="0"/>
              </a:spcAft>
              <a:buClr>
                <a:schemeClr val="dk1"/>
              </a:buClr>
              <a:buSzPts val="1200"/>
              <a:buFont typeface="Arial"/>
              <a:buChar char="•"/>
            </a:pPr>
            <a:r>
              <a:rPr lang="en-US"/>
              <a:t>Half a million acres taken out of production since 1974, </a:t>
            </a:r>
            <a:endParaRPr/>
          </a:p>
          <a:p>
            <a:pPr indent="-342900" lvl="0" marL="342900" marR="0" rtl="0" algn="l">
              <a:lnSpc>
                <a:spcPct val="117999"/>
              </a:lnSpc>
              <a:spcBef>
                <a:spcPts val="0"/>
              </a:spcBef>
              <a:spcAft>
                <a:spcPts val="0"/>
              </a:spcAft>
              <a:buClr>
                <a:schemeClr val="dk1"/>
              </a:buClr>
              <a:buSzPts val="1200"/>
              <a:buFont typeface="Arial"/>
              <a:buChar char="•"/>
            </a:pPr>
            <a:r>
              <a:rPr lang="en-US"/>
              <a:t>64,000 taken out of EFU zoning.</a:t>
            </a:r>
            <a:endParaRPr/>
          </a:p>
          <a:p>
            <a:pPr indent="0" lvl="0" marL="0" marR="0" rtl="0" algn="l">
              <a:lnSpc>
                <a:spcPct val="117999"/>
              </a:lnSpc>
              <a:spcBef>
                <a:spcPts val="0"/>
              </a:spcBef>
              <a:spcAft>
                <a:spcPts val="0"/>
              </a:spcAft>
              <a:buClr>
                <a:schemeClr val="dk1"/>
              </a:buClr>
              <a:buSzPts val="1200"/>
              <a:buFont typeface="Arial"/>
              <a:buNone/>
            </a:pPr>
            <a:r>
              <a:t/>
            </a:r>
            <a:endParaRPr/>
          </a:p>
          <a:p>
            <a:pPr indent="0" lvl="0" marL="0" marR="0" rtl="0" algn="l">
              <a:lnSpc>
                <a:spcPct val="117999"/>
              </a:lnSpc>
              <a:spcBef>
                <a:spcPts val="0"/>
              </a:spcBef>
              <a:spcAft>
                <a:spcPts val="0"/>
              </a:spcAft>
              <a:buClr>
                <a:schemeClr val="dk1"/>
              </a:buClr>
              <a:buSzPts val="1200"/>
              <a:buFont typeface="Arial"/>
              <a:buNone/>
            </a:pPr>
            <a:r>
              <a:rPr lang="en-US"/>
              <a:t>Death by 1,000 cuts due to parcelization and non-farm uses</a:t>
            </a:r>
            <a:endParaRPr/>
          </a:p>
          <a:p>
            <a:pPr indent="-342900" lvl="0" marL="342900" marR="0" rtl="0" algn="l">
              <a:lnSpc>
                <a:spcPct val="117999"/>
              </a:lnSpc>
              <a:spcBef>
                <a:spcPts val="0"/>
              </a:spcBef>
              <a:spcAft>
                <a:spcPts val="0"/>
              </a:spcAft>
              <a:buClr>
                <a:schemeClr val="dk1"/>
              </a:buClr>
              <a:buSzPts val="1200"/>
              <a:buFont typeface="Arial"/>
              <a:buChar char="•"/>
            </a:pPr>
            <a:r>
              <a:rPr lang="en-US"/>
              <a:t>Shadow development - land becomes less viable from planners’ perspective, and more likely to be zoned for development  in the future.</a:t>
            </a:r>
            <a:endParaRPr/>
          </a:p>
          <a:p>
            <a:pPr indent="-342900" lvl="0" marL="342900" marR="0" rtl="0" algn="l">
              <a:lnSpc>
                <a:spcPct val="117999"/>
              </a:lnSpc>
              <a:spcBef>
                <a:spcPts val="0"/>
              </a:spcBef>
              <a:spcAft>
                <a:spcPts val="0"/>
              </a:spcAft>
              <a:buClr>
                <a:schemeClr val="dk1"/>
              </a:buClr>
              <a:buSzPts val="1200"/>
              <a:buFont typeface="Arial"/>
              <a:buChar char="•"/>
            </a:pPr>
            <a:r>
              <a:rPr lang="en-US"/>
              <a:t>Fragmentation different in different parts of state – 160 or 320 acres in E OR</a:t>
            </a:r>
            <a:endParaRPr/>
          </a:p>
          <a:p>
            <a:pPr indent="-266700" lvl="0" marL="342900" marR="0" rtl="0" algn="l">
              <a:lnSpc>
                <a:spcPct val="117999"/>
              </a:lnSpc>
              <a:spcBef>
                <a:spcPts val="0"/>
              </a:spcBef>
              <a:spcAft>
                <a:spcPts val="0"/>
              </a:spcAft>
              <a:buClr>
                <a:schemeClr val="dk1"/>
              </a:buClr>
              <a:buSzPts val="1200"/>
              <a:buFont typeface="Arial"/>
              <a:buNone/>
            </a:pPr>
            <a:r>
              <a:t/>
            </a:r>
            <a:endParaRPr/>
          </a:p>
          <a:p>
            <a:pPr indent="0" lvl="0" marL="0" marR="0" rtl="0" algn="l">
              <a:lnSpc>
                <a:spcPct val="117999"/>
              </a:lnSpc>
              <a:spcBef>
                <a:spcPts val="0"/>
              </a:spcBef>
              <a:spcAft>
                <a:spcPts val="0"/>
              </a:spcAft>
              <a:buClr>
                <a:schemeClr val="dk1"/>
              </a:buClr>
              <a:buSzPts val="1200"/>
              <a:buFont typeface="Arial"/>
              <a:buNone/>
            </a:pPr>
            <a:r>
              <a:rPr lang="en-US"/>
              <a:t>BFR - Parcels are harder to make a living on, and it’s hard to buy into consolidated land</a:t>
            </a:r>
            <a:endParaRPr/>
          </a:p>
          <a:p>
            <a:pPr indent="0" lvl="0" marL="0" rtl="0" algn="l">
              <a:lnSpc>
                <a:spcPct val="100000"/>
              </a:lnSpc>
              <a:spcBef>
                <a:spcPts val="0"/>
              </a:spcBef>
              <a:spcAft>
                <a:spcPts val="0"/>
              </a:spcAft>
              <a:buSzPts val="1400"/>
              <a:buNone/>
            </a:pPr>
            <a:r>
              <a:t/>
            </a:r>
            <a:endParaRPr/>
          </a:p>
        </p:txBody>
      </p:sp>
      <p:sp>
        <p:nvSpPr>
          <p:cNvPr id="102" name="Google Shape;10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e1d809731c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g2e1d809731c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Attorney, CPA, financial advisor, family counselor</a:t>
            </a:r>
            <a:endParaRPr/>
          </a:p>
          <a:p>
            <a:pPr indent="0" lvl="0" marL="0" rtl="0" algn="l">
              <a:lnSpc>
                <a:spcPct val="100000"/>
              </a:lnSpc>
              <a:spcBef>
                <a:spcPts val="0"/>
              </a:spcBef>
              <a:spcAft>
                <a:spcPts val="0"/>
              </a:spcAft>
              <a:buSzPts val="1400"/>
              <a:buNone/>
            </a:pPr>
            <a:r>
              <a:t/>
            </a:r>
            <a:endParaRPr/>
          </a:p>
        </p:txBody>
      </p:sp>
      <p:sp>
        <p:nvSpPr>
          <p:cNvPr id="511" name="Google Shape;511;g2e1d809731c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Every easement is written specifically for each property.  In partnership with the landowner, the land trust will compile a baseline inventory.</a:t>
            </a:r>
            <a:endParaRPr/>
          </a:p>
        </p:txBody>
      </p:sp>
      <p:sp>
        <p:nvSpPr>
          <p:cNvPr id="525" name="Google Shape;525;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Once the easement is in place, the land trust works with the landowner to ensure that the easement continues to protect the conservation values.  Most land trusts visit the property annually, but do not get involved in day to day land management activities.  If the terms of the easement are violated and conservation values are threatened or damaged, the land trust must take action to enforce the easement.</a:t>
            </a:r>
            <a:endParaRPr/>
          </a:p>
        </p:txBody>
      </p:sp>
      <p:sp>
        <p:nvSpPr>
          <p:cNvPr id="536" name="Google Shape;536;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6" name="Google Shape;5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6e18da4a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6e18da4ab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40C28"/>
                </a:solidFill>
                <a:latin typeface="Roboto"/>
                <a:ea typeface="Roboto"/>
                <a:cs typeface="Roboto"/>
                <a:sym typeface="Roboto"/>
              </a:rPr>
              <a:t>In 2021, Oregon farmland real estate values grew 10.3% year-over-year</a:t>
            </a:r>
            <a:r>
              <a:rPr lang="en-US">
                <a:solidFill>
                  <a:srgbClr val="202124"/>
                </a:solidFill>
                <a:latin typeface="Roboto"/>
                <a:ea typeface="Roboto"/>
                <a:cs typeface="Roboto"/>
                <a:sym typeface="Roboto"/>
              </a:rPr>
              <a:t> – the only West Coast state to experience double-digit growth.</a:t>
            </a:r>
            <a:endParaRPr>
              <a:solidFill>
                <a:srgbClr val="202124"/>
              </a:solidFill>
              <a:latin typeface="Roboto"/>
              <a:ea typeface="Roboto"/>
              <a:cs typeface="Roboto"/>
              <a:sym typeface="Roboto"/>
            </a:endParaRPr>
          </a:p>
          <a:p>
            <a:pPr indent="0" lvl="0" marL="0" rtl="0" algn="l">
              <a:lnSpc>
                <a:spcPct val="100000"/>
              </a:lnSpc>
              <a:spcBef>
                <a:spcPts val="0"/>
              </a:spcBef>
              <a:spcAft>
                <a:spcPts val="0"/>
              </a:spcAft>
              <a:buSzPts val="1400"/>
              <a:buNone/>
            </a:pPr>
            <a:r>
              <a:rPr lang="en-US">
                <a:solidFill>
                  <a:srgbClr val="202124"/>
                </a:solidFill>
                <a:latin typeface="Roboto"/>
                <a:ea typeface="Roboto"/>
                <a:cs typeface="Roboto"/>
                <a:sym typeface="Roboto"/>
              </a:rPr>
              <a:t>But rental rates are lower than WA and ID, in part because of land use ($179/acre vs. $197 in ID and $238 in WA)</a:t>
            </a:r>
            <a:endParaRPr>
              <a:solidFill>
                <a:srgbClr val="202124"/>
              </a:solidFill>
              <a:latin typeface="Roboto"/>
              <a:ea typeface="Roboto"/>
              <a:cs typeface="Roboto"/>
              <a:sym typeface="Roboto"/>
            </a:endParaRPr>
          </a:p>
        </p:txBody>
      </p:sp>
      <p:sp>
        <p:nvSpPr>
          <p:cNvPr id="123" name="Google Shape;123;g26e18da4ab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6e18da4ab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26e18da4ab7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But we still have lost half a million acres of ag land to development since the program was established in 1973</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Much of that is our most productive soils, which lie along waterways like the Willamette which is also where humans tend to settle.</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And the number of exceptions to Exclusive Farm Use has grown by an average of one per year from 6 to over 60.</a:t>
            </a:r>
            <a:endParaRPr/>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Groups like 1000 Friends of Oregon and their affiliates advocate to support Oregon’s land use program.</a:t>
            </a:r>
            <a:endParaRPr/>
          </a:p>
        </p:txBody>
      </p:sp>
      <p:sp>
        <p:nvSpPr>
          <p:cNvPr id="144" name="Google Shape;144;g26e18da4ab7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p:txBody>
      </p:sp>
      <p:sp>
        <p:nvSpPr>
          <p:cNvPr id="173" name="Google Shape;17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e16d3c4f8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2e16d3c4f8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p:txBody>
      </p:sp>
      <p:sp>
        <p:nvSpPr>
          <p:cNvPr id="189" name="Google Shape;189;g2e16d3c4f8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1"/>
          </a:p>
        </p:txBody>
      </p:sp>
      <p:sp>
        <p:nvSpPr>
          <p:cNvPr id="217" name="Google Shape;21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Master">
  <p:cSld name="Blank Master">
    <p:spTree>
      <p:nvGrpSpPr>
        <p:cNvPr id="10" name="Shape 1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icture">
  <p:cSld name="Large Picture">
    <p:bg>
      <p:bgPr>
        <a:solidFill>
          <a:schemeClr val="lt1"/>
        </a:solidFill>
      </p:bgPr>
    </p:bg>
    <p:spTree>
      <p:nvGrpSpPr>
        <p:cNvPr id="42" name="Shape 42"/>
        <p:cNvGrpSpPr/>
        <p:nvPr/>
      </p:nvGrpSpPr>
      <p:grpSpPr>
        <a:xfrm>
          <a:off x="0" y="0"/>
          <a:ext cx="0" cy="0"/>
          <a:chOff x="0" y="0"/>
          <a:chExt cx="0" cy="0"/>
        </a:xfrm>
      </p:grpSpPr>
      <p:sp>
        <p:nvSpPr>
          <p:cNvPr id="43" name="Google Shape;43;p54"/>
          <p:cNvSpPr/>
          <p:nvPr>
            <p:ph idx="2" type="pic"/>
          </p:nvPr>
        </p:nvSpPr>
        <p:spPr>
          <a:xfrm>
            <a:off x="2895600" y="1262138"/>
            <a:ext cx="6400800" cy="4572000"/>
          </a:xfrm>
          <a:prstGeom prst="round2DiagRect">
            <a:avLst>
              <a:gd fmla="val 21613" name="adj1"/>
              <a:gd fmla="val 0" name="adj2"/>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x2">
  <p:cSld name="Picture x2">
    <p:bg>
      <p:bgPr>
        <a:solidFill>
          <a:schemeClr val="lt1"/>
        </a:solidFill>
      </p:bgPr>
    </p:bg>
    <p:spTree>
      <p:nvGrpSpPr>
        <p:cNvPr id="44" name="Shape 44"/>
        <p:cNvGrpSpPr/>
        <p:nvPr/>
      </p:nvGrpSpPr>
      <p:grpSpPr>
        <a:xfrm>
          <a:off x="0" y="0"/>
          <a:ext cx="0" cy="0"/>
          <a:chOff x="0" y="0"/>
          <a:chExt cx="0" cy="0"/>
        </a:xfrm>
      </p:grpSpPr>
      <p:sp>
        <p:nvSpPr>
          <p:cNvPr id="45" name="Google Shape;45;p55"/>
          <p:cNvSpPr/>
          <p:nvPr>
            <p:ph idx="2" type="pic"/>
          </p:nvPr>
        </p:nvSpPr>
        <p:spPr>
          <a:xfrm>
            <a:off x="6228170" y="1715766"/>
            <a:ext cx="5661272" cy="4043766"/>
          </a:xfrm>
          <a:prstGeom prst="round2DiagRect">
            <a:avLst>
              <a:gd fmla="val 16667" name="adj1"/>
              <a:gd fmla="val 0" name="adj2"/>
            </a:avLst>
          </a:prstGeom>
          <a:noFill/>
          <a:ln>
            <a:noFill/>
          </a:ln>
        </p:spPr>
      </p:sp>
      <p:sp>
        <p:nvSpPr>
          <p:cNvPr id="46" name="Google Shape;46;p55"/>
          <p:cNvSpPr/>
          <p:nvPr>
            <p:ph idx="3" type="pic"/>
          </p:nvPr>
        </p:nvSpPr>
        <p:spPr>
          <a:xfrm>
            <a:off x="302559" y="1715766"/>
            <a:ext cx="5661271" cy="4043765"/>
          </a:xfrm>
          <a:prstGeom prst="round2DiagRect">
            <a:avLst>
              <a:gd fmla="val 0" name="adj1"/>
              <a:gd fmla="val 16080" name="adj2"/>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Picture + Headline + Paragraph">
  <p:cSld name="Left Picture + Headline + Paragraph">
    <p:bg>
      <p:bgPr>
        <a:solidFill>
          <a:schemeClr val="lt1"/>
        </a:solidFill>
      </p:bgPr>
    </p:bg>
    <p:spTree>
      <p:nvGrpSpPr>
        <p:cNvPr id="47" name="Shape 47"/>
        <p:cNvGrpSpPr/>
        <p:nvPr/>
      </p:nvGrpSpPr>
      <p:grpSpPr>
        <a:xfrm>
          <a:off x="0" y="0"/>
          <a:ext cx="0" cy="0"/>
          <a:chOff x="0" y="0"/>
          <a:chExt cx="0" cy="0"/>
        </a:xfrm>
      </p:grpSpPr>
      <p:sp>
        <p:nvSpPr>
          <p:cNvPr id="48" name="Google Shape;48;p56"/>
          <p:cNvSpPr/>
          <p:nvPr>
            <p:ph idx="2" type="pic"/>
          </p:nvPr>
        </p:nvSpPr>
        <p:spPr>
          <a:xfrm>
            <a:off x="302558" y="1665514"/>
            <a:ext cx="5731625" cy="4094018"/>
          </a:xfrm>
          <a:prstGeom prst="round2DiagRect">
            <a:avLst>
              <a:gd fmla="val 16667" name="adj1"/>
              <a:gd fmla="val 0" name="adj2"/>
            </a:avLst>
          </a:prstGeom>
          <a:noFill/>
          <a:ln>
            <a:noFill/>
          </a:ln>
        </p:spPr>
      </p:sp>
      <p:sp>
        <p:nvSpPr>
          <p:cNvPr id="49" name="Google Shape;49;p56"/>
          <p:cNvSpPr txBox="1"/>
          <p:nvPr>
            <p:ph idx="1" type="body"/>
          </p:nvPr>
        </p:nvSpPr>
        <p:spPr>
          <a:xfrm>
            <a:off x="6157819" y="1665515"/>
            <a:ext cx="4973638" cy="409401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C97132"/>
              </a:buClr>
              <a:buSzPts val="2800"/>
              <a:buFont typeface="Arial"/>
              <a:buChar char="•"/>
              <a:defRPr b="1" i="0" sz="2800" u="none" cap="none" strike="noStrike">
                <a:solidFill>
                  <a:srgbClr val="C97132"/>
                </a:solidFill>
                <a:latin typeface="Roboto Black"/>
                <a:ea typeface="Roboto Black"/>
                <a:cs typeface="Roboto Black"/>
                <a:sym typeface="Roboto Black"/>
              </a:defRPr>
            </a:lvl1pPr>
            <a:lvl2pPr indent="-406400" lvl="1" marL="914400" marR="0" rtl="0" algn="l">
              <a:lnSpc>
                <a:spcPct val="90000"/>
              </a:lnSpc>
              <a:spcBef>
                <a:spcPts val="500"/>
              </a:spcBef>
              <a:spcAft>
                <a:spcPts val="0"/>
              </a:spcAft>
              <a:buClr>
                <a:srgbClr val="45534A"/>
              </a:buClr>
              <a:buSzPts val="2800"/>
              <a:buFont typeface="Arial"/>
              <a:buChar char="•"/>
              <a:defRPr b="1" i="0" sz="2800" u="none" cap="none" strike="noStrike">
                <a:solidFill>
                  <a:srgbClr val="45534A"/>
                </a:solidFill>
                <a:latin typeface="Garamond"/>
                <a:ea typeface="Garamond"/>
                <a:cs typeface="Garamond"/>
                <a:sym typeface="Garamond"/>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Roboto"/>
                <a:ea typeface="Roboto"/>
                <a:cs typeface="Roboto"/>
                <a:sym typeface="Roboto"/>
              </a:defRPr>
            </a:lvl3pPr>
            <a:lvl4pPr indent="-330200" lvl="3" marL="1828800" marR="0" rtl="0" algn="l">
              <a:lnSpc>
                <a:spcPct val="90000"/>
              </a:lnSpc>
              <a:spcBef>
                <a:spcPts val="500"/>
              </a:spcBef>
              <a:spcAft>
                <a:spcPts val="0"/>
              </a:spcAft>
              <a:buClr>
                <a:srgbClr val="45534A"/>
              </a:buClr>
              <a:buSzPts val="1600"/>
              <a:buFont typeface="Arial"/>
              <a:buChar char="•"/>
              <a:defRPr b="0" i="0" sz="1600" u="none" cap="none" strike="noStrike">
                <a:solidFill>
                  <a:srgbClr val="45534A"/>
                </a:solidFill>
                <a:latin typeface="Garamond"/>
                <a:ea typeface="Garamond"/>
                <a:cs typeface="Garamond"/>
                <a:sym typeface="Garamond"/>
              </a:defRPr>
            </a:lvl4pPr>
            <a:lvl5pPr indent="-317500" lvl="4" marL="22860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Garamond"/>
                <a:ea typeface="Garamond"/>
                <a:cs typeface="Garamond"/>
                <a:sym typeface="Garamon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Picture + Headline + Paragraph">
  <p:cSld name="Right Picture + Headline + Paragraph">
    <p:bg>
      <p:bgPr>
        <a:solidFill>
          <a:schemeClr val="lt1"/>
        </a:solidFill>
      </p:bgPr>
    </p:bg>
    <p:spTree>
      <p:nvGrpSpPr>
        <p:cNvPr id="50" name="Shape 50"/>
        <p:cNvGrpSpPr/>
        <p:nvPr/>
      </p:nvGrpSpPr>
      <p:grpSpPr>
        <a:xfrm>
          <a:off x="0" y="0"/>
          <a:ext cx="0" cy="0"/>
          <a:chOff x="0" y="0"/>
          <a:chExt cx="0" cy="0"/>
        </a:xfrm>
      </p:grpSpPr>
      <p:sp>
        <p:nvSpPr>
          <p:cNvPr id="51" name="Google Shape;51;p57"/>
          <p:cNvSpPr/>
          <p:nvPr>
            <p:ph idx="2" type="pic"/>
          </p:nvPr>
        </p:nvSpPr>
        <p:spPr>
          <a:xfrm>
            <a:off x="5727859" y="1665514"/>
            <a:ext cx="5731625" cy="4094018"/>
          </a:xfrm>
          <a:prstGeom prst="round2DiagRect">
            <a:avLst>
              <a:gd fmla="val 16667" name="adj1"/>
              <a:gd fmla="val 0" name="adj2"/>
            </a:avLst>
          </a:prstGeom>
          <a:noFill/>
          <a:ln>
            <a:noFill/>
          </a:ln>
        </p:spPr>
      </p:sp>
      <p:sp>
        <p:nvSpPr>
          <p:cNvPr id="52" name="Google Shape;52;p57"/>
          <p:cNvSpPr txBox="1"/>
          <p:nvPr>
            <p:ph idx="1" type="body"/>
          </p:nvPr>
        </p:nvSpPr>
        <p:spPr>
          <a:xfrm>
            <a:off x="600075" y="1665514"/>
            <a:ext cx="4973638" cy="4112716"/>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C97132"/>
              </a:buClr>
              <a:buSzPts val="2800"/>
              <a:buFont typeface="Arial"/>
              <a:buChar char="•"/>
              <a:defRPr b="1" i="0" sz="2800" u="none" cap="none" strike="noStrike">
                <a:solidFill>
                  <a:srgbClr val="C97132"/>
                </a:solidFill>
                <a:latin typeface="Roboto Black"/>
                <a:ea typeface="Roboto Black"/>
                <a:cs typeface="Roboto Black"/>
                <a:sym typeface="Roboto Black"/>
              </a:defRPr>
            </a:lvl1pPr>
            <a:lvl2pPr indent="-406400" lvl="1" marL="914400" marR="0" rtl="0" algn="l">
              <a:lnSpc>
                <a:spcPct val="90000"/>
              </a:lnSpc>
              <a:spcBef>
                <a:spcPts val="500"/>
              </a:spcBef>
              <a:spcAft>
                <a:spcPts val="0"/>
              </a:spcAft>
              <a:buClr>
                <a:srgbClr val="45534A"/>
              </a:buClr>
              <a:buSzPts val="2800"/>
              <a:buFont typeface="Arial"/>
              <a:buChar char="•"/>
              <a:defRPr b="1" i="0" sz="2800" u="none" cap="none" strike="noStrike">
                <a:solidFill>
                  <a:srgbClr val="45534A"/>
                </a:solidFill>
                <a:latin typeface="Garamond"/>
                <a:ea typeface="Garamond"/>
                <a:cs typeface="Garamond"/>
                <a:sym typeface="Garamond"/>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Inter"/>
                <a:ea typeface="Inter"/>
                <a:cs typeface="Inter"/>
                <a:sym typeface="Inter"/>
              </a:defRPr>
            </a:lvl3pPr>
            <a:lvl4pPr indent="-330200" lvl="3" marL="1828800" marR="0" rtl="0" algn="l">
              <a:lnSpc>
                <a:spcPct val="90000"/>
              </a:lnSpc>
              <a:spcBef>
                <a:spcPts val="500"/>
              </a:spcBef>
              <a:spcAft>
                <a:spcPts val="0"/>
              </a:spcAft>
              <a:buClr>
                <a:srgbClr val="45534A"/>
              </a:buClr>
              <a:buSzPts val="1600"/>
              <a:buFont typeface="Arial"/>
              <a:buChar char="•"/>
              <a:defRPr b="0" i="0" sz="1600" u="none" cap="none" strike="noStrike">
                <a:solidFill>
                  <a:srgbClr val="45534A"/>
                </a:solidFill>
                <a:latin typeface="Garamond"/>
                <a:ea typeface="Garamond"/>
                <a:cs typeface="Garamond"/>
                <a:sym typeface="Garamond"/>
              </a:defRPr>
            </a:lvl4pPr>
            <a:lvl5pPr indent="-317500" lvl="4" marL="22860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Garamond"/>
                <a:ea typeface="Garamond"/>
                <a:cs typeface="Garamond"/>
                <a:sym typeface="Garamon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 Headline + Paragraph">
  <p:cSld name="Sidebar + Headline + Paragraph">
    <p:spTree>
      <p:nvGrpSpPr>
        <p:cNvPr id="53" name="Shape 53"/>
        <p:cNvGrpSpPr/>
        <p:nvPr/>
      </p:nvGrpSpPr>
      <p:grpSpPr>
        <a:xfrm>
          <a:off x="0" y="0"/>
          <a:ext cx="0" cy="0"/>
          <a:chOff x="0" y="0"/>
          <a:chExt cx="0" cy="0"/>
        </a:xfrm>
      </p:grpSpPr>
      <p:sp>
        <p:nvSpPr>
          <p:cNvPr id="54" name="Google Shape;54;p58"/>
          <p:cNvSpPr/>
          <p:nvPr/>
        </p:nvSpPr>
        <p:spPr>
          <a:xfrm rot="5400000">
            <a:off x="-748142" y="748142"/>
            <a:ext cx="5541816" cy="4045532"/>
          </a:xfrm>
          <a:prstGeom prst="round1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58"/>
          <p:cNvSpPr txBox="1"/>
          <p:nvPr>
            <p:ph idx="1" type="body"/>
          </p:nvPr>
        </p:nvSpPr>
        <p:spPr>
          <a:xfrm>
            <a:off x="301751" y="1444675"/>
            <a:ext cx="3415225" cy="3444586"/>
          </a:xfrm>
          <a:prstGeom prst="rect">
            <a:avLst/>
          </a:prstGeom>
          <a:noFill/>
          <a:ln>
            <a:noFill/>
          </a:ln>
        </p:spPr>
        <p:txBody>
          <a:bodyPr anchorCtr="0" anchor="t" bIns="45700" lIns="0" spcFirstLastPara="1" rIns="0" wrap="square" tIns="45700">
            <a:normAutofit/>
          </a:bodyPr>
          <a:lstStyle>
            <a:lvl1pPr indent="-228600" lvl="0" marL="457200" marR="0" rtl="0" algn="l">
              <a:lnSpc>
                <a:spcPct val="110000"/>
              </a:lnSpc>
              <a:spcBef>
                <a:spcPts val="1000"/>
              </a:spcBef>
              <a:spcAft>
                <a:spcPts val="0"/>
              </a:spcAft>
              <a:buClr>
                <a:schemeClr val="accent1"/>
              </a:buClr>
              <a:buSzPts val="1800"/>
              <a:buFont typeface="Arial"/>
              <a:buNone/>
              <a:defRPr b="1" i="0" sz="1800" u="none" cap="none" strike="noStrike">
                <a:solidFill>
                  <a:schemeClr val="accent1"/>
                </a:solidFill>
                <a:latin typeface="Roboto Black"/>
                <a:ea typeface="Roboto Black"/>
                <a:cs typeface="Roboto Black"/>
                <a:sym typeface="Roboto Black"/>
              </a:defRPr>
            </a:lvl1pPr>
            <a:lvl2pPr indent="-355600" lvl="1" marL="914400" marR="0" rtl="0" algn="l">
              <a:lnSpc>
                <a:spcPct val="90000"/>
              </a:lnSpc>
              <a:spcBef>
                <a:spcPts val="500"/>
              </a:spcBef>
              <a:spcAft>
                <a:spcPts val="0"/>
              </a:spcAft>
              <a:buClr>
                <a:srgbClr val="45534A"/>
              </a:buClr>
              <a:buSzPts val="2000"/>
              <a:buFont typeface="Arial"/>
              <a:buChar char="•"/>
              <a:defRPr b="1" i="0" sz="2000" u="none" cap="none" strike="noStrike">
                <a:solidFill>
                  <a:srgbClr val="45534A"/>
                </a:solidFill>
                <a:latin typeface="Arial"/>
                <a:ea typeface="Arial"/>
                <a:cs typeface="Arial"/>
                <a:sym typeface="Arial"/>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Inter"/>
                <a:ea typeface="Inter"/>
                <a:cs typeface="Inter"/>
                <a:sym typeface="Inter"/>
              </a:defRPr>
            </a:lvl3pPr>
            <a:lvl4pPr indent="-317500" lvl="3" marL="18288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Arial"/>
                <a:ea typeface="Arial"/>
                <a:cs typeface="Arial"/>
                <a:sym typeface="Arial"/>
              </a:defRPr>
            </a:lvl4pPr>
            <a:lvl5pPr indent="-304800" lvl="4" marL="2286000" marR="0" rtl="0" algn="l">
              <a:lnSpc>
                <a:spcPct val="90000"/>
              </a:lnSpc>
              <a:spcBef>
                <a:spcPts val="500"/>
              </a:spcBef>
              <a:spcAft>
                <a:spcPts val="0"/>
              </a:spcAft>
              <a:buClr>
                <a:srgbClr val="45534A"/>
              </a:buClr>
              <a:buSzPts val="1200"/>
              <a:buFont typeface="Arial"/>
              <a:buChar char="•"/>
              <a:defRPr b="0" i="0" sz="1200" u="none" cap="none" strike="noStrike">
                <a:solidFill>
                  <a:srgbClr val="45534A"/>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 name="Google Shape;56;p58"/>
          <p:cNvSpPr txBox="1"/>
          <p:nvPr>
            <p:ph idx="2" type="body"/>
          </p:nvPr>
        </p:nvSpPr>
        <p:spPr>
          <a:xfrm>
            <a:off x="4347284" y="1439863"/>
            <a:ext cx="4973638" cy="410195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C97132"/>
              </a:buClr>
              <a:buSzPts val="2800"/>
              <a:buFont typeface="Arial"/>
              <a:buChar char="•"/>
              <a:defRPr b="1" i="0" sz="2800" u="none" cap="none" strike="noStrike">
                <a:solidFill>
                  <a:srgbClr val="C97132"/>
                </a:solidFill>
                <a:latin typeface="Roboto Black"/>
                <a:ea typeface="Roboto Black"/>
                <a:cs typeface="Roboto Black"/>
                <a:sym typeface="Roboto Black"/>
              </a:defRPr>
            </a:lvl1pPr>
            <a:lvl2pPr indent="-406400" lvl="1" marL="914400" marR="0" rtl="0" algn="l">
              <a:lnSpc>
                <a:spcPct val="90000"/>
              </a:lnSpc>
              <a:spcBef>
                <a:spcPts val="500"/>
              </a:spcBef>
              <a:spcAft>
                <a:spcPts val="0"/>
              </a:spcAft>
              <a:buClr>
                <a:srgbClr val="45534A"/>
              </a:buClr>
              <a:buSzPts val="2800"/>
              <a:buFont typeface="Arial"/>
              <a:buChar char="•"/>
              <a:defRPr b="1" i="0" sz="2800" u="none" cap="none" strike="noStrike">
                <a:solidFill>
                  <a:srgbClr val="45534A"/>
                </a:solidFill>
                <a:latin typeface="Garamond"/>
                <a:ea typeface="Garamond"/>
                <a:cs typeface="Garamond"/>
                <a:sym typeface="Garamond"/>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Roboto"/>
                <a:ea typeface="Roboto"/>
                <a:cs typeface="Roboto"/>
                <a:sym typeface="Roboto"/>
              </a:defRPr>
            </a:lvl3pPr>
            <a:lvl4pPr indent="-330200" lvl="3" marL="1828800" marR="0" rtl="0" algn="l">
              <a:lnSpc>
                <a:spcPct val="90000"/>
              </a:lnSpc>
              <a:spcBef>
                <a:spcPts val="500"/>
              </a:spcBef>
              <a:spcAft>
                <a:spcPts val="0"/>
              </a:spcAft>
              <a:buClr>
                <a:srgbClr val="45534A"/>
              </a:buClr>
              <a:buSzPts val="1600"/>
              <a:buFont typeface="Arial"/>
              <a:buChar char="•"/>
              <a:defRPr b="0" i="0" sz="1600" u="none" cap="none" strike="noStrike">
                <a:solidFill>
                  <a:srgbClr val="45534A"/>
                </a:solidFill>
                <a:latin typeface="Garamond"/>
                <a:ea typeface="Garamond"/>
                <a:cs typeface="Garamond"/>
                <a:sym typeface="Garamond"/>
              </a:defRPr>
            </a:lvl4pPr>
            <a:lvl5pPr indent="-317500" lvl="4" marL="22860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Garamond"/>
                <a:ea typeface="Garamond"/>
                <a:cs typeface="Garamond"/>
                <a:sym typeface="Garamon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 Large Picture">
  <p:cSld name="Sidebar + Large Picture">
    <p:spTree>
      <p:nvGrpSpPr>
        <p:cNvPr id="57" name="Shape 57"/>
        <p:cNvGrpSpPr/>
        <p:nvPr/>
      </p:nvGrpSpPr>
      <p:grpSpPr>
        <a:xfrm>
          <a:off x="0" y="0"/>
          <a:ext cx="0" cy="0"/>
          <a:chOff x="0" y="0"/>
          <a:chExt cx="0" cy="0"/>
        </a:xfrm>
      </p:grpSpPr>
      <p:sp>
        <p:nvSpPr>
          <p:cNvPr id="58" name="Google Shape;58;p59"/>
          <p:cNvSpPr/>
          <p:nvPr/>
        </p:nvSpPr>
        <p:spPr>
          <a:xfrm rot="5400000">
            <a:off x="-748142" y="748142"/>
            <a:ext cx="5541816" cy="4045532"/>
          </a:xfrm>
          <a:prstGeom prst="round1Rect">
            <a:avLst>
              <a:gd fmla="val 16667" name="adj"/>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 name="Google Shape;59;p59"/>
          <p:cNvSpPr txBox="1"/>
          <p:nvPr>
            <p:ph idx="1" type="body"/>
          </p:nvPr>
        </p:nvSpPr>
        <p:spPr>
          <a:xfrm>
            <a:off x="301751" y="1543050"/>
            <a:ext cx="3415225" cy="3444586"/>
          </a:xfrm>
          <a:prstGeom prst="rect">
            <a:avLst/>
          </a:prstGeom>
          <a:noFill/>
          <a:ln>
            <a:noFill/>
          </a:ln>
        </p:spPr>
        <p:txBody>
          <a:bodyPr anchorCtr="0" anchor="t" bIns="45700" lIns="0" spcFirstLastPara="1" rIns="0" wrap="square" tIns="45700">
            <a:normAutofit/>
          </a:bodyPr>
          <a:lstStyle>
            <a:lvl1pPr indent="-228600" lvl="0" marL="457200" marR="0" rtl="0" algn="l">
              <a:lnSpc>
                <a:spcPct val="110000"/>
              </a:lnSpc>
              <a:spcBef>
                <a:spcPts val="1000"/>
              </a:spcBef>
              <a:spcAft>
                <a:spcPts val="0"/>
              </a:spcAft>
              <a:buClr>
                <a:schemeClr val="accent1"/>
              </a:buClr>
              <a:buSzPts val="1800"/>
              <a:buFont typeface="Arial"/>
              <a:buNone/>
              <a:defRPr b="1" i="0" sz="1800" u="none" cap="none" strike="noStrike">
                <a:solidFill>
                  <a:schemeClr val="accent1"/>
                </a:solidFill>
                <a:latin typeface="Roboto Black"/>
                <a:ea typeface="Roboto Black"/>
                <a:cs typeface="Roboto Black"/>
                <a:sym typeface="Roboto Black"/>
              </a:defRPr>
            </a:lvl1pPr>
            <a:lvl2pPr indent="-355600" lvl="1" marL="914400" marR="0" rtl="0" algn="l">
              <a:lnSpc>
                <a:spcPct val="90000"/>
              </a:lnSpc>
              <a:spcBef>
                <a:spcPts val="500"/>
              </a:spcBef>
              <a:spcAft>
                <a:spcPts val="0"/>
              </a:spcAft>
              <a:buClr>
                <a:srgbClr val="45534A"/>
              </a:buClr>
              <a:buSzPts val="2000"/>
              <a:buFont typeface="Arial"/>
              <a:buChar char="•"/>
              <a:defRPr b="1" i="0" sz="2000" u="none" cap="none" strike="noStrike">
                <a:solidFill>
                  <a:srgbClr val="45534A"/>
                </a:solidFill>
                <a:latin typeface="Arial"/>
                <a:ea typeface="Arial"/>
                <a:cs typeface="Arial"/>
                <a:sym typeface="Arial"/>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Inter"/>
                <a:ea typeface="Inter"/>
                <a:cs typeface="Inter"/>
                <a:sym typeface="Inter"/>
              </a:defRPr>
            </a:lvl3pPr>
            <a:lvl4pPr indent="-317500" lvl="3" marL="18288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Arial"/>
                <a:ea typeface="Arial"/>
                <a:cs typeface="Arial"/>
                <a:sym typeface="Arial"/>
              </a:defRPr>
            </a:lvl4pPr>
            <a:lvl5pPr indent="-304800" lvl="4" marL="2286000" marR="0" rtl="0" algn="l">
              <a:lnSpc>
                <a:spcPct val="90000"/>
              </a:lnSpc>
              <a:spcBef>
                <a:spcPts val="500"/>
              </a:spcBef>
              <a:spcAft>
                <a:spcPts val="0"/>
              </a:spcAft>
              <a:buClr>
                <a:srgbClr val="45534A"/>
              </a:buClr>
              <a:buSzPts val="1200"/>
              <a:buFont typeface="Arial"/>
              <a:buChar char="•"/>
              <a:defRPr b="0" i="0" sz="1200" u="none" cap="none" strike="noStrike">
                <a:solidFill>
                  <a:srgbClr val="45534A"/>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59"/>
          <p:cNvSpPr/>
          <p:nvPr>
            <p:ph idx="2" type="pic"/>
          </p:nvPr>
        </p:nvSpPr>
        <p:spPr>
          <a:xfrm>
            <a:off x="4921920" y="969816"/>
            <a:ext cx="6400800" cy="4572000"/>
          </a:xfrm>
          <a:prstGeom prst="round2DiagRect">
            <a:avLst>
              <a:gd fmla="val 16667" name="adj1"/>
              <a:gd fmla="val 0" name="adj2"/>
            </a:avLst>
          </a:prstGeom>
          <a:noFill/>
          <a:ln>
            <a:noFill/>
          </a:ln>
        </p:spPr>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61" name="Shape 61"/>
        <p:cNvGrpSpPr/>
        <p:nvPr/>
      </p:nvGrpSpPr>
      <p:grpSpPr>
        <a:xfrm>
          <a:off x="0" y="0"/>
          <a:ext cx="0" cy="0"/>
          <a:chOff x="0" y="0"/>
          <a:chExt cx="0" cy="0"/>
        </a:xfrm>
      </p:grpSpPr>
      <p:pic>
        <p:nvPicPr>
          <p:cNvPr id="62" name="Google Shape;62;p60"/>
          <p:cNvPicPr preferRelativeResize="0"/>
          <p:nvPr/>
        </p:nvPicPr>
        <p:blipFill rotWithShape="1">
          <a:blip r:embed="rId2">
            <a:alphaModFix/>
          </a:blip>
          <a:srcRect b="0" l="0" r="0" t="0"/>
          <a:stretch/>
        </p:blipFill>
        <p:spPr>
          <a:xfrm>
            <a:off x="4982277" y="1968600"/>
            <a:ext cx="2227445" cy="2189692"/>
          </a:xfrm>
          <a:prstGeom prst="rect">
            <a:avLst/>
          </a:prstGeom>
          <a:noFill/>
          <a:ln>
            <a:noFill/>
          </a:ln>
        </p:spPr>
      </p:pic>
      <p:sp>
        <p:nvSpPr>
          <p:cNvPr id="63" name="Google Shape;63;p60"/>
          <p:cNvSpPr txBox="1"/>
          <p:nvPr/>
        </p:nvSpPr>
        <p:spPr>
          <a:xfrm>
            <a:off x="4869902" y="4711615"/>
            <a:ext cx="2452193" cy="353943"/>
          </a:xfrm>
          <a:prstGeom prst="rect">
            <a:avLst/>
          </a:prstGeom>
          <a:noFill/>
          <a:ln>
            <a:noFill/>
          </a:ln>
        </p:spPr>
        <p:txBody>
          <a:bodyPr anchorCtr="0" anchor="t" bIns="45700" lIns="0" spcFirstLastPara="1" rIns="0"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1" lang="en-US" sz="1700" u="none" cap="none" strike="noStrike">
                <a:solidFill>
                  <a:schemeClr val="lt2"/>
                </a:solidFill>
                <a:latin typeface="Arial"/>
                <a:ea typeface="Arial"/>
                <a:cs typeface="Arial"/>
                <a:sym typeface="Arial"/>
              </a:rPr>
              <a:t>hello@oregonagtrust.org</a:t>
            </a:r>
            <a:endParaRPr b="0" i="0" sz="1400" u="none" cap="none" strike="noStrike">
              <a:solidFill>
                <a:srgbClr val="000000"/>
              </a:solidFill>
              <a:latin typeface="Arial"/>
              <a:ea typeface="Arial"/>
              <a:cs typeface="Arial"/>
              <a:sym typeface="Arial"/>
            </a:endParaRPr>
          </a:p>
        </p:txBody>
      </p:sp>
      <p:sp>
        <p:nvSpPr>
          <p:cNvPr id="64" name="Google Shape;64;p60"/>
          <p:cNvSpPr txBox="1"/>
          <p:nvPr/>
        </p:nvSpPr>
        <p:spPr>
          <a:xfrm>
            <a:off x="4982277" y="5064289"/>
            <a:ext cx="2227445" cy="35394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1" lang="en-US" sz="1700" u="none" cap="none" strike="noStrike">
                <a:solidFill>
                  <a:schemeClr val="lt2"/>
                </a:solidFill>
                <a:latin typeface="Arial"/>
                <a:ea typeface="Arial"/>
                <a:cs typeface="Arial"/>
                <a:sym typeface="Arial"/>
              </a:rPr>
              <a:t>503.858.2683</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solidFill>
          <a:schemeClr val="lt1"/>
        </a:solidFill>
      </p:bgPr>
    </p:bg>
    <p:spTree>
      <p:nvGrpSpPr>
        <p:cNvPr id="11" name="Shape 1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6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6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5" name="Google Shape;15;p6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6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6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6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 name="Google Shape;20;p63"/>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6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6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63"/>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bg>
      <p:bgPr>
        <a:solidFill>
          <a:schemeClr val="lt1"/>
        </a:solidFill>
      </p:bgPr>
    </p:bg>
    <p:spTree>
      <p:nvGrpSpPr>
        <p:cNvPr id="30" name="Shape 30"/>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showMasterSp="0">
  <p:cSld name="Cover Slide">
    <p:bg>
      <p:bgPr>
        <a:solidFill>
          <a:schemeClr val="lt1"/>
        </a:solidFill>
      </p:bgPr>
    </p:bg>
    <p:spTree>
      <p:nvGrpSpPr>
        <p:cNvPr id="31" name="Shape 31"/>
        <p:cNvGrpSpPr/>
        <p:nvPr/>
      </p:nvGrpSpPr>
      <p:grpSpPr>
        <a:xfrm>
          <a:off x="0" y="0"/>
          <a:ext cx="0" cy="0"/>
          <a:chOff x="0" y="0"/>
          <a:chExt cx="0" cy="0"/>
        </a:xfrm>
      </p:grpSpPr>
      <p:sp>
        <p:nvSpPr>
          <p:cNvPr id="32" name="Google Shape;32;p50"/>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50"/>
          <p:cNvSpPr/>
          <p:nvPr/>
        </p:nvSpPr>
        <p:spPr>
          <a:xfrm>
            <a:off x="0" y="0"/>
            <a:ext cx="12192000" cy="6858000"/>
          </a:xfrm>
          <a:prstGeom prst="round2DiagRect">
            <a:avLst>
              <a:gd fmla="val 22059" name="adj1"/>
              <a:gd fmla="val 0" name="adj2"/>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a</a:t>
            </a:r>
            <a:endParaRPr b="0" i="0" sz="1400" u="none" cap="none" strike="noStrike">
              <a:solidFill>
                <a:srgbClr val="000000"/>
              </a:solidFill>
              <a:latin typeface="Arial"/>
              <a:ea typeface="Arial"/>
              <a:cs typeface="Arial"/>
              <a:sym typeface="Arial"/>
            </a:endParaRPr>
          </a:p>
        </p:txBody>
      </p:sp>
      <p:pic>
        <p:nvPicPr>
          <p:cNvPr id="34" name="Google Shape;34;p50"/>
          <p:cNvPicPr preferRelativeResize="0"/>
          <p:nvPr/>
        </p:nvPicPr>
        <p:blipFill rotWithShape="1">
          <a:blip r:embed="rId2">
            <a:alphaModFix/>
          </a:blip>
          <a:srcRect b="0" l="0" r="0" t="0"/>
          <a:stretch/>
        </p:blipFill>
        <p:spPr>
          <a:xfrm>
            <a:off x="4372122" y="2328333"/>
            <a:ext cx="3447756" cy="2197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p:cSld name="Main Title Slide">
    <p:spTree>
      <p:nvGrpSpPr>
        <p:cNvPr id="35" name="Shape 35"/>
        <p:cNvGrpSpPr/>
        <p:nvPr/>
      </p:nvGrpSpPr>
      <p:grpSpPr>
        <a:xfrm>
          <a:off x="0" y="0"/>
          <a:ext cx="0" cy="0"/>
          <a:chOff x="0" y="0"/>
          <a:chExt cx="0" cy="0"/>
        </a:xfrm>
      </p:grpSpPr>
      <p:sp>
        <p:nvSpPr>
          <p:cNvPr id="36" name="Google Shape;36;p51"/>
          <p:cNvSpPr txBox="1"/>
          <p:nvPr>
            <p:ph idx="1" type="body"/>
          </p:nvPr>
        </p:nvSpPr>
        <p:spPr>
          <a:xfrm>
            <a:off x="2040459" y="3104031"/>
            <a:ext cx="8111081" cy="64922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4800"/>
              <a:buFont typeface="Arial"/>
              <a:buNone/>
              <a:defRPr b="1" i="0" sz="4800" u="none" cap="none" strike="noStrike">
                <a:solidFill>
                  <a:schemeClr val="dk1"/>
                </a:solidFill>
                <a:latin typeface="Roboto Black"/>
                <a:ea typeface="Roboto Black"/>
                <a:cs typeface="Roboto Black"/>
                <a:sym typeface="Roboto Black"/>
              </a:defRPr>
            </a:lvl1pPr>
            <a:lvl2pPr indent="-355600" lvl="1" marL="914400" marR="0" rtl="0" algn="l">
              <a:lnSpc>
                <a:spcPct val="90000"/>
              </a:lnSpc>
              <a:spcBef>
                <a:spcPts val="500"/>
              </a:spcBef>
              <a:spcAft>
                <a:spcPts val="0"/>
              </a:spcAft>
              <a:buClr>
                <a:srgbClr val="45534A"/>
              </a:buClr>
              <a:buSzPts val="2000"/>
              <a:buFont typeface="Arial"/>
              <a:buChar char="•"/>
              <a:defRPr b="1" i="0" sz="2000" u="none" cap="none" strike="noStrike">
                <a:solidFill>
                  <a:srgbClr val="45534A"/>
                </a:solidFill>
                <a:latin typeface="Arial"/>
                <a:ea typeface="Arial"/>
                <a:cs typeface="Arial"/>
                <a:sym typeface="Arial"/>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Inter"/>
                <a:ea typeface="Inter"/>
                <a:cs typeface="Inter"/>
                <a:sym typeface="Inter"/>
              </a:defRPr>
            </a:lvl3pPr>
            <a:lvl4pPr indent="-317500" lvl="3" marL="18288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Arial"/>
                <a:ea typeface="Arial"/>
                <a:cs typeface="Arial"/>
                <a:sym typeface="Arial"/>
              </a:defRPr>
            </a:lvl4pPr>
            <a:lvl5pPr indent="-304800" lvl="4" marL="2286000" marR="0" rtl="0" algn="l">
              <a:lnSpc>
                <a:spcPct val="90000"/>
              </a:lnSpc>
              <a:spcBef>
                <a:spcPts val="500"/>
              </a:spcBef>
              <a:spcAft>
                <a:spcPts val="0"/>
              </a:spcAft>
              <a:buClr>
                <a:srgbClr val="45534A"/>
              </a:buClr>
              <a:buSzPts val="1200"/>
              <a:buFont typeface="Arial"/>
              <a:buChar char="•"/>
              <a:defRPr b="0" i="0" sz="1200" u="none" cap="none" strike="noStrike">
                <a:solidFill>
                  <a:srgbClr val="45534A"/>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Paragraph">
  <p:cSld name="Headline + Paragraph">
    <p:bg>
      <p:bgPr>
        <a:solidFill>
          <a:schemeClr val="lt1"/>
        </a:solidFill>
      </p:bgPr>
    </p:bg>
    <p:spTree>
      <p:nvGrpSpPr>
        <p:cNvPr id="37" name="Shape 37"/>
        <p:cNvGrpSpPr/>
        <p:nvPr/>
      </p:nvGrpSpPr>
      <p:grpSpPr>
        <a:xfrm>
          <a:off x="0" y="0"/>
          <a:ext cx="0" cy="0"/>
          <a:chOff x="0" y="0"/>
          <a:chExt cx="0" cy="0"/>
        </a:xfrm>
      </p:grpSpPr>
      <p:sp>
        <p:nvSpPr>
          <p:cNvPr id="38" name="Google Shape;38;p52"/>
          <p:cNvSpPr txBox="1"/>
          <p:nvPr>
            <p:ph idx="1" type="body"/>
          </p:nvPr>
        </p:nvSpPr>
        <p:spPr>
          <a:xfrm>
            <a:off x="600075" y="1439863"/>
            <a:ext cx="4973638" cy="433836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C97132"/>
              </a:buClr>
              <a:buSzPts val="2800"/>
              <a:buFont typeface="Arial"/>
              <a:buChar char="•"/>
              <a:defRPr b="1" i="0" sz="2800" u="none" cap="none" strike="noStrike">
                <a:solidFill>
                  <a:srgbClr val="C97132"/>
                </a:solidFill>
                <a:latin typeface="Roboto Black"/>
                <a:ea typeface="Roboto Black"/>
                <a:cs typeface="Roboto Black"/>
                <a:sym typeface="Roboto Black"/>
              </a:defRPr>
            </a:lvl1pPr>
            <a:lvl2pPr indent="-406400" lvl="1" marL="914400" marR="0" rtl="0" algn="l">
              <a:lnSpc>
                <a:spcPct val="90000"/>
              </a:lnSpc>
              <a:spcBef>
                <a:spcPts val="500"/>
              </a:spcBef>
              <a:spcAft>
                <a:spcPts val="0"/>
              </a:spcAft>
              <a:buClr>
                <a:srgbClr val="45534A"/>
              </a:buClr>
              <a:buSzPts val="2800"/>
              <a:buFont typeface="Arial"/>
              <a:buChar char="•"/>
              <a:defRPr b="1" i="0" sz="2800" u="none" cap="none" strike="noStrike">
                <a:solidFill>
                  <a:srgbClr val="45534A"/>
                </a:solidFill>
                <a:latin typeface="Garamond"/>
                <a:ea typeface="Garamond"/>
                <a:cs typeface="Garamond"/>
                <a:sym typeface="Garamond"/>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Roboto"/>
                <a:ea typeface="Roboto"/>
                <a:cs typeface="Roboto"/>
                <a:sym typeface="Roboto"/>
              </a:defRPr>
            </a:lvl3pPr>
            <a:lvl4pPr indent="-330200" lvl="3" marL="1828800" marR="0" rtl="0" algn="l">
              <a:lnSpc>
                <a:spcPct val="90000"/>
              </a:lnSpc>
              <a:spcBef>
                <a:spcPts val="500"/>
              </a:spcBef>
              <a:spcAft>
                <a:spcPts val="0"/>
              </a:spcAft>
              <a:buClr>
                <a:srgbClr val="45534A"/>
              </a:buClr>
              <a:buSzPts val="1600"/>
              <a:buFont typeface="Arial"/>
              <a:buChar char="•"/>
              <a:defRPr b="0" i="0" sz="1600" u="none" cap="none" strike="noStrike">
                <a:solidFill>
                  <a:srgbClr val="45534A"/>
                </a:solidFill>
                <a:latin typeface="Garamond"/>
                <a:ea typeface="Garamond"/>
                <a:cs typeface="Garamond"/>
                <a:sym typeface="Garamond"/>
              </a:defRPr>
            </a:lvl4pPr>
            <a:lvl5pPr indent="-317500" lvl="4" marL="22860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Garamond"/>
                <a:ea typeface="Garamond"/>
                <a:cs typeface="Garamond"/>
                <a:sym typeface="Garamon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 Paragraph x2">
  <p:cSld name="Headline + Paragraph x2">
    <p:bg>
      <p:bgPr>
        <a:solidFill>
          <a:schemeClr val="lt1"/>
        </a:solidFill>
      </p:bgPr>
    </p:bg>
    <p:spTree>
      <p:nvGrpSpPr>
        <p:cNvPr id="39" name="Shape 39"/>
        <p:cNvGrpSpPr/>
        <p:nvPr/>
      </p:nvGrpSpPr>
      <p:grpSpPr>
        <a:xfrm>
          <a:off x="0" y="0"/>
          <a:ext cx="0" cy="0"/>
          <a:chOff x="0" y="0"/>
          <a:chExt cx="0" cy="0"/>
        </a:xfrm>
      </p:grpSpPr>
      <p:sp>
        <p:nvSpPr>
          <p:cNvPr id="40" name="Google Shape;40;p53"/>
          <p:cNvSpPr txBox="1"/>
          <p:nvPr>
            <p:ph idx="1" type="body"/>
          </p:nvPr>
        </p:nvSpPr>
        <p:spPr>
          <a:xfrm>
            <a:off x="600075" y="1439863"/>
            <a:ext cx="4973638" cy="433836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C97132"/>
              </a:buClr>
              <a:buSzPts val="2800"/>
              <a:buFont typeface="Arial"/>
              <a:buChar char="•"/>
              <a:defRPr b="1" i="0" sz="2800" u="none" cap="none" strike="noStrike">
                <a:solidFill>
                  <a:srgbClr val="C97132"/>
                </a:solidFill>
                <a:latin typeface="Roboto Black"/>
                <a:ea typeface="Roboto Black"/>
                <a:cs typeface="Roboto Black"/>
                <a:sym typeface="Roboto Black"/>
              </a:defRPr>
            </a:lvl1pPr>
            <a:lvl2pPr indent="-406400" lvl="1" marL="914400" marR="0" rtl="0" algn="l">
              <a:lnSpc>
                <a:spcPct val="90000"/>
              </a:lnSpc>
              <a:spcBef>
                <a:spcPts val="500"/>
              </a:spcBef>
              <a:spcAft>
                <a:spcPts val="0"/>
              </a:spcAft>
              <a:buClr>
                <a:srgbClr val="45534A"/>
              </a:buClr>
              <a:buSzPts val="2800"/>
              <a:buFont typeface="Arial"/>
              <a:buChar char="•"/>
              <a:defRPr b="1" i="0" sz="2800" u="none" cap="none" strike="noStrike">
                <a:solidFill>
                  <a:srgbClr val="45534A"/>
                </a:solidFill>
                <a:latin typeface="Garamond"/>
                <a:ea typeface="Garamond"/>
                <a:cs typeface="Garamond"/>
                <a:sym typeface="Garamond"/>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Roboto"/>
                <a:ea typeface="Roboto"/>
                <a:cs typeface="Roboto"/>
                <a:sym typeface="Roboto"/>
              </a:defRPr>
            </a:lvl3pPr>
            <a:lvl4pPr indent="-330200" lvl="3" marL="1828800" marR="0" rtl="0" algn="l">
              <a:lnSpc>
                <a:spcPct val="90000"/>
              </a:lnSpc>
              <a:spcBef>
                <a:spcPts val="500"/>
              </a:spcBef>
              <a:spcAft>
                <a:spcPts val="0"/>
              </a:spcAft>
              <a:buClr>
                <a:srgbClr val="45534A"/>
              </a:buClr>
              <a:buSzPts val="1600"/>
              <a:buFont typeface="Arial"/>
              <a:buChar char="•"/>
              <a:defRPr b="0" i="0" sz="1600" u="none" cap="none" strike="noStrike">
                <a:solidFill>
                  <a:srgbClr val="45534A"/>
                </a:solidFill>
                <a:latin typeface="Garamond"/>
                <a:ea typeface="Garamond"/>
                <a:cs typeface="Garamond"/>
                <a:sym typeface="Garamond"/>
              </a:defRPr>
            </a:lvl4pPr>
            <a:lvl5pPr indent="-317500" lvl="4" marL="22860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Garamond"/>
                <a:ea typeface="Garamond"/>
                <a:cs typeface="Garamond"/>
                <a:sym typeface="Garamon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 name="Google Shape;41;p53"/>
          <p:cNvSpPr txBox="1"/>
          <p:nvPr>
            <p:ph idx="2" type="body"/>
          </p:nvPr>
        </p:nvSpPr>
        <p:spPr>
          <a:xfrm>
            <a:off x="6096000" y="1439863"/>
            <a:ext cx="4973638" cy="433836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C97132"/>
              </a:buClr>
              <a:buSzPts val="2800"/>
              <a:buFont typeface="Arial"/>
              <a:buChar char="•"/>
              <a:defRPr b="1" i="0" sz="2800" u="none" cap="none" strike="noStrike">
                <a:solidFill>
                  <a:srgbClr val="C97132"/>
                </a:solidFill>
                <a:latin typeface="Roboto Black"/>
                <a:ea typeface="Roboto Black"/>
                <a:cs typeface="Roboto Black"/>
                <a:sym typeface="Roboto Black"/>
              </a:defRPr>
            </a:lvl1pPr>
            <a:lvl2pPr indent="-406400" lvl="1" marL="914400" marR="0" rtl="0" algn="l">
              <a:lnSpc>
                <a:spcPct val="90000"/>
              </a:lnSpc>
              <a:spcBef>
                <a:spcPts val="500"/>
              </a:spcBef>
              <a:spcAft>
                <a:spcPts val="0"/>
              </a:spcAft>
              <a:buClr>
                <a:srgbClr val="45534A"/>
              </a:buClr>
              <a:buSzPts val="2800"/>
              <a:buFont typeface="Arial"/>
              <a:buChar char="•"/>
              <a:defRPr b="1" i="0" sz="2800" u="none" cap="none" strike="noStrike">
                <a:solidFill>
                  <a:srgbClr val="45534A"/>
                </a:solidFill>
                <a:latin typeface="Garamond"/>
                <a:ea typeface="Garamond"/>
                <a:cs typeface="Garamond"/>
                <a:sym typeface="Garamond"/>
              </a:defRPr>
            </a:lvl2pPr>
            <a:lvl3pPr indent="-330200" lvl="2" marL="1371600" marR="0" rtl="0" algn="l">
              <a:lnSpc>
                <a:spcPct val="90000"/>
              </a:lnSpc>
              <a:spcBef>
                <a:spcPts val="500"/>
              </a:spcBef>
              <a:spcAft>
                <a:spcPts val="0"/>
              </a:spcAft>
              <a:buClr>
                <a:srgbClr val="45534A"/>
              </a:buClr>
              <a:buSzPts val="1600"/>
              <a:buFont typeface="Arial"/>
              <a:buChar char="•"/>
              <a:defRPr b="1" i="0" sz="1600" u="none" cap="none" strike="noStrike">
                <a:solidFill>
                  <a:srgbClr val="45534A"/>
                </a:solidFill>
                <a:latin typeface="Roboto"/>
                <a:ea typeface="Roboto"/>
                <a:cs typeface="Roboto"/>
                <a:sym typeface="Roboto"/>
              </a:defRPr>
            </a:lvl3pPr>
            <a:lvl4pPr indent="-330200" lvl="3" marL="1828800" marR="0" rtl="0" algn="l">
              <a:lnSpc>
                <a:spcPct val="90000"/>
              </a:lnSpc>
              <a:spcBef>
                <a:spcPts val="500"/>
              </a:spcBef>
              <a:spcAft>
                <a:spcPts val="0"/>
              </a:spcAft>
              <a:buClr>
                <a:srgbClr val="45534A"/>
              </a:buClr>
              <a:buSzPts val="1600"/>
              <a:buFont typeface="Arial"/>
              <a:buChar char="•"/>
              <a:defRPr b="0" i="0" sz="1600" u="none" cap="none" strike="noStrike">
                <a:solidFill>
                  <a:srgbClr val="45534A"/>
                </a:solidFill>
                <a:latin typeface="Garamond"/>
                <a:ea typeface="Garamond"/>
                <a:cs typeface="Garamond"/>
                <a:sym typeface="Garamond"/>
              </a:defRPr>
            </a:lvl4pPr>
            <a:lvl5pPr indent="-317500" lvl="4" marL="2286000" marR="0" rtl="0" algn="l">
              <a:lnSpc>
                <a:spcPct val="90000"/>
              </a:lnSpc>
              <a:spcBef>
                <a:spcPts val="500"/>
              </a:spcBef>
              <a:spcAft>
                <a:spcPts val="0"/>
              </a:spcAft>
              <a:buClr>
                <a:srgbClr val="45534A"/>
              </a:buClr>
              <a:buSzPts val="1400"/>
              <a:buFont typeface="Arial"/>
              <a:buChar char="•"/>
              <a:defRPr b="0" i="0" sz="1400" u="none" cap="none" strike="noStrike">
                <a:solidFill>
                  <a:srgbClr val="45534A"/>
                </a:solidFill>
                <a:latin typeface="Garamond"/>
                <a:ea typeface="Garamond"/>
                <a:cs typeface="Garamond"/>
                <a:sym typeface="Garamon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 Type="http://schemas.openxmlformats.org/officeDocument/2006/relationships/image" Target="../media/image6.png"/><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3.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 name="Shape 24"/>
        <p:cNvGrpSpPr/>
        <p:nvPr/>
      </p:nvGrpSpPr>
      <p:grpSpPr>
        <a:xfrm>
          <a:off x="0" y="0"/>
          <a:ext cx="0" cy="0"/>
          <a:chOff x="0" y="0"/>
          <a:chExt cx="0" cy="0"/>
        </a:xfrm>
      </p:grpSpPr>
      <p:pic>
        <p:nvPicPr>
          <p:cNvPr id="25" name="Google Shape;25;p48"/>
          <p:cNvPicPr preferRelativeResize="0"/>
          <p:nvPr/>
        </p:nvPicPr>
        <p:blipFill rotWithShape="1">
          <a:blip r:embed="rId1">
            <a:alphaModFix/>
          </a:blip>
          <a:srcRect b="0" l="0" r="0" t="0"/>
          <a:stretch/>
        </p:blipFill>
        <p:spPr>
          <a:xfrm>
            <a:off x="9783194" y="288455"/>
            <a:ext cx="2134571" cy="592937"/>
          </a:xfrm>
          <a:prstGeom prst="rect">
            <a:avLst/>
          </a:prstGeom>
          <a:noFill/>
          <a:ln>
            <a:noFill/>
          </a:ln>
        </p:spPr>
      </p:pic>
      <p:sp>
        <p:nvSpPr>
          <p:cNvPr id="26" name="Google Shape;26;p48"/>
          <p:cNvSpPr/>
          <p:nvPr/>
        </p:nvSpPr>
        <p:spPr>
          <a:xfrm>
            <a:off x="0" y="6720396"/>
            <a:ext cx="9245596" cy="137604"/>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48"/>
          <p:cNvSpPr/>
          <p:nvPr/>
        </p:nvSpPr>
        <p:spPr>
          <a:xfrm>
            <a:off x="9245596" y="6720396"/>
            <a:ext cx="1371600" cy="137604"/>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48"/>
          <p:cNvSpPr/>
          <p:nvPr/>
        </p:nvSpPr>
        <p:spPr>
          <a:xfrm>
            <a:off x="10617196" y="6720396"/>
            <a:ext cx="914400" cy="137604"/>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48"/>
          <p:cNvSpPr/>
          <p:nvPr/>
        </p:nvSpPr>
        <p:spPr>
          <a:xfrm>
            <a:off x="11531596" y="6720396"/>
            <a:ext cx="660404" cy="13760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4.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4.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7.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5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5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53.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44.jp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4.jp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8.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59.jp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4.jp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6.jp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jpg"/><Relationship Id="rId4" Type="http://schemas.openxmlformats.org/officeDocument/2006/relationships/image" Target="../media/image42.png"/><Relationship Id="rId5"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7.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pic>
        <p:nvPicPr>
          <p:cNvPr descr="A picture containing grass, nature, mountain, highland&#10;&#10;Description automatically generated" id="70" name="Google Shape;70;p1"/>
          <p:cNvPicPr preferRelativeResize="0"/>
          <p:nvPr/>
        </p:nvPicPr>
        <p:blipFill rotWithShape="1">
          <a:blip r:embed="rId3">
            <a:alphaModFix/>
          </a:blip>
          <a:srcRect b="4066" l="0" r="0" t="15005"/>
          <a:stretch/>
        </p:blipFill>
        <p:spPr>
          <a:xfrm>
            <a:off x="0" y="0"/>
            <a:ext cx="12192000" cy="6858000"/>
          </a:xfrm>
          <a:prstGeom prst="rect">
            <a:avLst/>
          </a:prstGeom>
          <a:noFill/>
          <a:ln>
            <a:noFill/>
          </a:ln>
        </p:spPr>
      </p:pic>
      <p:sp>
        <p:nvSpPr>
          <p:cNvPr id="71" name="Google Shape;71;p1"/>
          <p:cNvSpPr/>
          <p:nvPr/>
        </p:nvSpPr>
        <p:spPr>
          <a:xfrm>
            <a:off x="0" y="0"/>
            <a:ext cx="12192000" cy="6858000"/>
          </a:xfrm>
          <a:prstGeom prst="rect">
            <a:avLst/>
          </a:prstGeom>
          <a:solidFill>
            <a:srgbClr val="45534A">
              <a:alpha val="8274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72" name="Google Shape;72;p1"/>
          <p:cNvPicPr preferRelativeResize="0"/>
          <p:nvPr/>
        </p:nvPicPr>
        <p:blipFill rotWithShape="1">
          <a:blip r:embed="rId4">
            <a:alphaModFix/>
          </a:blip>
          <a:srcRect b="0" l="0" r="0" t="0"/>
          <a:stretch/>
        </p:blipFill>
        <p:spPr>
          <a:xfrm>
            <a:off x="7020468" y="636120"/>
            <a:ext cx="4765813" cy="1328929"/>
          </a:xfrm>
          <a:prstGeom prst="rect">
            <a:avLst/>
          </a:prstGeom>
          <a:noFill/>
          <a:ln>
            <a:noFill/>
          </a:ln>
        </p:spPr>
      </p:pic>
      <p:sp>
        <p:nvSpPr>
          <p:cNvPr id="73" name="Google Shape;73;p1"/>
          <p:cNvSpPr txBox="1"/>
          <p:nvPr/>
        </p:nvSpPr>
        <p:spPr>
          <a:xfrm>
            <a:off x="1321801" y="3226501"/>
            <a:ext cx="9548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lang="en-US" sz="4000">
                <a:solidFill>
                  <a:srgbClr val="F3A131"/>
                </a:solidFill>
                <a:latin typeface="Inter Black"/>
                <a:ea typeface="Inter Black"/>
                <a:cs typeface="Inter Black"/>
                <a:sym typeface="Inter Black"/>
              </a:rPr>
              <a:t>CONSERVATION &amp; AGRICULTURAL</a:t>
            </a:r>
            <a:r>
              <a:rPr i="0" lang="en-US" sz="4000" u="none" cap="none" strike="noStrike">
                <a:solidFill>
                  <a:srgbClr val="F3A131"/>
                </a:solidFill>
                <a:latin typeface="Inter Black"/>
                <a:ea typeface="Inter Black"/>
                <a:cs typeface="Inter Black"/>
                <a:sym typeface="Inter Black"/>
              </a:rPr>
              <a:t> </a:t>
            </a:r>
            <a:endParaRPr i="0" sz="4000" u="none" cap="none" strike="noStrike">
              <a:solidFill>
                <a:srgbClr val="F3A13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4000"/>
              <a:buFont typeface="Arial"/>
              <a:buNone/>
            </a:pPr>
            <a:r>
              <a:rPr lang="en-US" sz="4000">
                <a:solidFill>
                  <a:srgbClr val="F3A131"/>
                </a:solidFill>
                <a:latin typeface="Inter Black"/>
                <a:ea typeface="Inter Black"/>
                <a:cs typeface="Inter Black"/>
                <a:sym typeface="Inter Black"/>
              </a:rPr>
              <a:t>EASEMENTS</a:t>
            </a:r>
            <a:endParaRPr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g1a65b99c5bd_0_0"/>
          <p:cNvPicPr preferRelativeResize="0"/>
          <p:nvPr/>
        </p:nvPicPr>
        <p:blipFill rotWithShape="1">
          <a:blip r:embed="rId3">
            <a:alphaModFix/>
          </a:blip>
          <a:srcRect b="0" l="0" r="0" t="0"/>
          <a:stretch/>
        </p:blipFill>
        <p:spPr>
          <a:xfrm>
            <a:off x="1013900" y="152400"/>
            <a:ext cx="9874860" cy="6553199"/>
          </a:xfrm>
          <a:prstGeom prst="rect">
            <a:avLst/>
          </a:prstGeom>
          <a:noFill/>
          <a:ln>
            <a:noFill/>
          </a:ln>
        </p:spPr>
      </p:pic>
      <p:sp>
        <p:nvSpPr>
          <p:cNvPr id="253" name="Google Shape;253;g1a65b99c5bd_0_0"/>
          <p:cNvSpPr txBox="1"/>
          <p:nvPr/>
        </p:nvSpPr>
        <p:spPr>
          <a:xfrm>
            <a:off x="274322" y="430021"/>
            <a:ext cx="37389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Roboto Black"/>
                <a:ea typeface="Roboto Black"/>
                <a:cs typeface="Roboto Black"/>
                <a:sym typeface="Roboto Black"/>
              </a:rPr>
              <a:t>OREGON AGRICULTURAL TRUST</a:t>
            </a:r>
            <a:endParaRPr b="0" i="0" sz="1400" u="none" cap="none" strike="noStrike">
              <a:solidFill>
                <a:srgbClr val="000000"/>
              </a:solidFill>
              <a:latin typeface="Arial"/>
              <a:ea typeface="Arial"/>
              <a:cs typeface="Arial"/>
              <a:sym typeface="Arial"/>
            </a:endParaRPr>
          </a:p>
        </p:txBody>
      </p:sp>
      <p:sp>
        <p:nvSpPr>
          <p:cNvPr id="254" name="Google Shape;254;g1a65b99c5bd_0_0"/>
          <p:cNvSpPr/>
          <p:nvPr/>
        </p:nvSpPr>
        <p:spPr>
          <a:xfrm flipH="1" rot="10800000">
            <a:off x="-1" y="358303"/>
            <a:ext cx="3898800" cy="490800"/>
          </a:xfrm>
          <a:prstGeom prst="round1Rect">
            <a:avLst>
              <a:gd fmla="val 41667" name="adj"/>
            </a:avLst>
          </a:prstGeom>
          <a:solidFill>
            <a:srgbClr val="FFF3DB"/>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5" name="Google Shape;255;g1a65b99c5bd_0_0"/>
          <p:cNvSpPr txBox="1"/>
          <p:nvPr/>
        </p:nvSpPr>
        <p:spPr>
          <a:xfrm>
            <a:off x="274322" y="430021"/>
            <a:ext cx="37389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OREGON AGRICULTURAL TRUST</a:t>
            </a:r>
            <a:endParaRPr b="1" i="0" sz="1400" u="none" cap="none" strike="noStrike">
              <a:solidFill>
                <a:srgbClr val="000000"/>
              </a:solidFill>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12"/>
          <p:cNvPicPr preferRelativeResize="0"/>
          <p:nvPr/>
        </p:nvPicPr>
        <p:blipFill rotWithShape="1">
          <a:blip r:embed="rId3">
            <a:alphaModFix/>
          </a:blip>
          <a:srcRect b="12474" l="0" r="0" t="12476"/>
          <a:stretch/>
        </p:blipFill>
        <p:spPr>
          <a:xfrm>
            <a:off x="0" y="0"/>
            <a:ext cx="12192000" cy="6858000"/>
          </a:xfrm>
          <a:prstGeom prst="rect">
            <a:avLst/>
          </a:prstGeom>
          <a:noFill/>
          <a:ln>
            <a:noFill/>
          </a:ln>
        </p:spPr>
      </p:pic>
      <p:sp>
        <p:nvSpPr>
          <p:cNvPr id="262" name="Google Shape;262;p12"/>
          <p:cNvSpPr/>
          <p:nvPr/>
        </p:nvSpPr>
        <p:spPr>
          <a:xfrm>
            <a:off x="0" y="0"/>
            <a:ext cx="12192000" cy="6858000"/>
          </a:xfrm>
          <a:prstGeom prst="rect">
            <a:avLst/>
          </a:prstGeom>
          <a:solidFill>
            <a:srgbClr val="45534A">
              <a:alpha val="8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12"/>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12"/>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12"/>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6" name="Google Shape;266;p12"/>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267" name="Google Shape;267;p12"/>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268" name="Google Shape;268;p12"/>
          <p:cNvSpPr/>
          <p:nvPr/>
        </p:nvSpPr>
        <p:spPr>
          <a:xfrm>
            <a:off x="4190474" y="2977017"/>
            <a:ext cx="3811052" cy="766363"/>
          </a:xfrm>
          <a:prstGeom prst="round2DiagRect">
            <a:avLst>
              <a:gd fmla="val 25719"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9" name="Google Shape;269;p12"/>
          <p:cNvSpPr txBox="1"/>
          <p:nvPr/>
        </p:nvSpPr>
        <p:spPr>
          <a:xfrm>
            <a:off x="4386756" y="3093211"/>
            <a:ext cx="3418488" cy="52322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C97132"/>
                </a:solidFill>
                <a:latin typeface="Inter"/>
                <a:ea typeface="Inter"/>
                <a:cs typeface="Inter"/>
                <a:sym typeface="Inter"/>
              </a:rPr>
              <a:t>EASEMENTS 101</a:t>
            </a:r>
            <a:endParaRPr b="1"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3"/>
          <p:cNvPicPr preferRelativeResize="0"/>
          <p:nvPr/>
        </p:nvPicPr>
        <p:blipFill rotWithShape="1">
          <a:blip r:embed="rId3">
            <a:alphaModFix/>
          </a:blip>
          <a:srcRect b="12474" l="0" r="0" t="12476"/>
          <a:stretch/>
        </p:blipFill>
        <p:spPr>
          <a:xfrm>
            <a:off x="0" y="0"/>
            <a:ext cx="12192000" cy="6858000"/>
          </a:xfrm>
          <a:prstGeom prst="rect">
            <a:avLst/>
          </a:prstGeom>
          <a:noFill/>
          <a:ln>
            <a:noFill/>
          </a:ln>
        </p:spPr>
      </p:pic>
      <p:sp>
        <p:nvSpPr>
          <p:cNvPr id="276" name="Google Shape;276;p13"/>
          <p:cNvSpPr/>
          <p:nvPr/>
        </p:nvSpPr>
        <p:spPr>
          <a:xfrm>
            <a:off x="-1" y="0"/>
            <a:ext cx="12192000" cy="6858000"/>
          </a:xfrm>
          <a:prstGeom prst="rect">
            <a:avLst/>
          </a:prstGeom>
          <a:solidFill>
            <a:srgbClr val="45534A">
              <a:alpha val="8392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7" name="Google Shape;277;p13"/>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13"/>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13"/>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3"/>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281" name="Google Shape;281;p13"/>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282" name="Google Shape;282;p13"/>
          <p:cNvSpPr/>
          <p:nvPr/>
        </p:nvSpPr>
        <p:spPr>
          <a:xfrm flipH="1" rot="10800000">
            <a:off x="0" y="358295"/>
            <a:ext cx="2307196" cy="490809"/>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3"/>
          <p:cNvSpPr txBox="1"/>
          <p:nvPr/>
        </p:nvSpPr>
        <p:spPr>
          <a:xfrm>
            <a:off x="118842" y="434422"/>
            <a:ext cx="2134572"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EASEMENTS 101</a:t>
            </a:r>
            <a:endParaRPr b="1" i="0" sz="1400" u="none" cap="none" strike="noStrike">
              <a:solidFill>
                <a:srgbClr val="000000"/>
              </a:solidFill>
              <a:latin typeface="Inter"/>
              <a:ea typeface="Inter"/>
              <a:cs typeface="Inter"/>
              <a:sym typeface="Inter"/>
            </a:endParaRPr>
          </a:p>
        </p:txBody>
      </p:sp>
      <p:sp>
        <p:nvSpPr>
          <p:cNvPr id="284" name="Google Shape;284;p13"/>
          <p:cNvSpPr txBox="1"/>
          <p:nvPr/>
        </p:nvSpPr>
        <p:spPr>
          <a:xfrm>
            <a:off x="2039048" y="203745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3A131"/>
                </a:solidFill>
                <a:latin typeface="Inter"/>
                <a:ea typeface="Inter"/>
                <a:cs typeface="Inter"/>
                <a:sym typeface="Inter"/>
              </a:rPr>
              <a:t>What is a Conservation Easement?</a:t>
            </a:r>
            <a:endParaRPr b="1" i="0" sz="3200" u="none" cap="none" strike="noStrike">
              <a:solidFill>
                <a:srgbClr val="F3A131"/>
              </a:solidFill>
              <a:latin typeface="Inter"/>
              <a:ea typeface="Inter"/>
              <a:cs typeface="Inter"/>
              <a:sym typeface="Inter"/>
            </a:endParaRPr>
          </a:p>
        </p:txBody>
      </p:sp>
      <p:sp>
        <p:nvSpPr>
          <p:cNvPr id="285" name="Google Shape;285;p13"/>
          <p:cNvSpPr txBox="1"/>
          <p:nvPr/>
        </p:nvSpPr>
        <p:spPr>
          <a:xfrm>
            <a:off x="1930001" y="2758670"/>
            <a:ext cx="8483100" cy="2760300"/>
          </a:xfrm>
          <a:prstGeom prst="rect">
            <a:avLst/>
          </a:prstGeom>
          <a:noFill/>
          <a:ln>
            <a:noFill/>
          </a:ln>
        </p:spPr>
        <p:txBody>
          <a:bodyPr anchorCtr="0" anchor="t" bIns="45700" lIns="0" spcFirstLastPara="1" rIns="91425" wrap="square" tIns="45700">
            <a:spAutoFit/>
          </a:bodyPr>
          <a:lstStyle/>
          <a:p>
            <a:pPr indent="-342900" lvl="0" marL="342900" marR="0" rtl="0" algn="l">
              <a:lnSpc>
                <a:spcPct val="100000"/>
              </a:lnSpc>
              <a:spcBef>
                <a:spcPts val="0"/>
              </a:spcBef>
              <a:spcAft>
                <a:spcPts val="0"/>
              </a:spcAft>
              <a:buClr>
                <a:srgbClr val="FFF3DB"/>
              </a:buClr>
              <a:buSzPts val="2400"/>
              <a:buFont typeface="Arial"/>
              <a:buChar char="•"/>
            </a:pPr>
            <a:r>
              <a:rPr b="1" i="0" lang="en-US" sz="2400" u="none" cap="none" strike="noStrike">
                <a:solidFill>
                  <a:srgbClr val="FFF3DB"/>
                </a:solidFill>
                <a:latin typeface="Garamond"/>
                <a:ea typeface="Garamond"/>
                <a:cs typeface="Garamond"/>
                <a:sym typeface="Garamond"/>
              </a:rPr>
              <a:t>A </a:t>
            </a:r>
            <a:r>
              <a:rPr b="1" i="0" lang="en-US" sz="2400" u="sng" cap="none" strike="noStrike">
                <a:solidFill>
                  <a:srgbClr val="FFF3DB"/>
                </a:solidFill>
                <a:latin typeface="Garamond"/>
                <a:ea typeface="Garamond"/>
                <a:cs typeface="Garamond"/>
                <a:sym typeface="Garamond"/>
              </a:rPr>
              <a:t>voluntary</a:t>
            </a:r>
            <a:r>
              <a:rPr b="1" i="0" lang="en-US" sz="2400" u="none" cap="none" strike="noStrike">
                <a:solidFill>
                  <a:srgbClr val="FFF3DB"/>
                </a:solidFill>
                <a:latin typeface="Garamond"/>
                <a:ea typeface="Garamond"/>
                <a:cs typeface="Garamond"/>
                <a:sym typeface="Garamond"/>
              </a:rPr>
              <a:t> real estate contract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600"/>
              </a:spcBef>
              <a:spcAft>
                <a:spcPts val="0"/>
              </a:spcAft>
              <a:buClr>
                <a:srgbClr val="FFF3DB"/>
              </a:buClr>
              <a:buSzPts val="2400"/>
              <a:buFont typeface="Arial"/>
              <a:buChar char="•"/>
            </a:pPr>
            <a:r>
              <a:rPr b="1" i="0" lang="en-US" sz="2400" u="none" cap="none" strike="noStrike">
                <a:solidFill>
                  <a:srgbClr val="FFF3DB"/>
                </a:solidFill>
                <a:latin typeface="Garamond"/>
                <a:ea typeface="Garamond"/>
                <a:cs typeface="Garamond"/>
                <a:sym typeface="Garamond"/>
              </a:rPr>
              <a:t>Between a landowner and</a:t>
            </a:r>
            <a:r>
              <a:rPr b="1" lang="en-US" sz="2400">
                <a:solidFill>
                  <a:srgbClr val="FFF3DB"/>
                </a:solidFill>
                <a:latin typeface="Garamond"/>
                <a:ea typeface="Garamond"/>
                <a:cs typeface="Garamond"/>
                <a:sym typeface="Garamond"/>
              </a:rPr>
              <a:t> a qualified easement holder</a:t>
            </a:r>
            <a:r>
              <a:rPr b="1" i="0" lang="en-US" sz="2400" u="none" cap="none" strike="noStrike">
                <a:solidFill>
                  <a:srgbClr val="FFF3DB"/>
                </a:solidFill>
                <a:latin typeface="Garamond"/>
                <a:ea typeface="Garamond"/>
                <a:cs typeface="Garamond"/>
                <a:sym typeface="Garamond"/>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600"/>
              </a:spcBef>
              <a:spcAft>
                <a:spcPts val="0"/>
              </a:spcAft>
              <a:buClr>
                <a:srgbClr val="FFF3DB"/>
              </a:buClr>
              <a:buSzPts val="2400"/>
              <a:buFont typeface="Arial"/>
              <a:buChar char="•"/>
            </a:pPr>
            <a:r>
              <a:rPr b="1" i="0" lang="en-US" sz="2400" u="sng" cap="none" strike="noStrike">
                <a:solidFill>
                  <a:srgbClr val="FFF3DB"/>
                </a:solidFill>
                <a:latin typeface="Garamond"/>
                <a:ea typeface="Garamond"/>
                <a:cs typeface="Garamond"/>
                <a:sym typeface="Garamond"/>
              </a:rPr>
              <a:t>Permanently</a:t>
            </a:r>
            <a:r>
              <a:rPr b="1" i="0" lang="en-US" sz="2400" u="none" cap="none" strike="noStrike">
                <a:solidFill>
                  <a:srgbClr val="FFF3DB"/>
                </a:solidFill>
                <a:latin typeface="Garamond"/>
                <a:ea typeface="Garamond"/>
                <a:cs typeface="Garamond"/>
                <a:sym typeface="Garamond"/>
              </a:rPr>
              <a:t> limits use of the land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1600"/>
              </a:spcBef>
              <a:spcAft>
                <a:spcPts val="0"/>
              </a:spcAft>
              <a:buClr>
                <a:srgbClr val="FFF3DB"/>
              </a:buClr>
              <a:buSzPts val="2400"/>
              <a:buFont typeface="Arial"/>
              <a:buChar char="•"/>
            </a:pPr>
            <a:r>
              <a:rPr b="1" i="0" lang="en-US" sz="2400" u="none" cap="none" strike="noStrike">
                <a:solidFill>
                  <a:srgbClr val="FFF3DB"/>
                </a:solidFill>
                <a:latin typeface="Garamond"/>
                <a:ea typeface="Garamond"/>
                <a:cs typeface="Garamond"/>
                <a:sym typeface="Garamond"/>
              </a:rPr>
              <a:t>To protect specific conservation values, </a:t>
            </a:r>
            <a:r>
              <a:rPr b="1" i="0" lang="en-US" sz="2400" u="sng" cap="none" strike="noStrike">
                <a:solidFill>
                  <a:srgbClr val="FFF3DB"/>
                </a:solidFill>
                <a:latin typeface="Garamond"/>
                <a:ea typeface="Garamond"/>
                <a:cs typeface="Garamond"/>
                <a:sym typeface="Garamond"/>
              </a:rPr>
              <a:t>including agriculture</a:t>
            </a:r>
            <a:r>
              <a:rPr b="1" i="0" lang="en-US" sz="2400" u="none" cap="none" strike="noStrike">
                <a:solidFill>
                  <a:srgbClr val="FFF3DB"/>
                </a:solidFill>
                <a:latin typeface="Garamond"/>
                <a:ea typeface="Garamond"/>
                <a:cs typeface="Garamond"/>
                <a:sym typeface="Garamond"/>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600"/>
              </a:spcBef>
              <a:spcAft>
                <a:spcPts val="0"/>
              </a:spcAft>
              <a:buClr>
                <a:srgbClr val="000000"/>
              </a:buClr>
              <a:buSzPts val="2400"/>
              <a:buFont typeface="Arial"/>
              <a:buNone/>
            </a:pPr>
            <a:r>
              <a:t/>
            </a:r>
            <a:endParaRPr b="1" i="0" sz="2400" u="none" cap="none" strike="noStrike">
              <a:solidFill>
                <a:srgbClr val="FFF3DB"/>
              </a:solidFill>
              <a:latin typeface="Garamond"/>
              <a:ea typeface="Garamond"/>
              <a:cs typeface="Garamond"/>
              <a:sym typeface="Garamond"/>
            </a:endParaRPr>
          </a:p>
        </p:txBody>
      </p:sp>
      <p:sp>
        <p:nvSpPr>
          <p:cNvPr id="286" name="Google Shape;286;p13"/>
          <p:cNvSpPr txBox="1"/>
          <p:nvPr/>
        </p:nvSpPr>
        <p:spPr>
          <a:xfrm>
            <a:off x="1778820" y="6110160"/>
            <a:ext cx="8634359"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FFF3DB"/>
                </a:solidFill>
                <a:latin typeface="Roboto"/>
                <a:ea typeface="Roboto"/>
                <a:cs typeface="Roboto"/>
                <a:sym typeface="Roboto"/>
              </a:rPr>
              <a:t>Disclaimer: This information is for education purposes only. It may not apply directly to your circumstances. For all conservation easement projects, OAT strongly recommends that landowners secure your own legal advice. We are not able to provide you with legal advice.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14"/>
          <p:cNvPicPr preferRelativeResize="0"/>
          <p:nvPr/>
        </p:nvPicPr>
        <p:blipFill rotWithShape="1">
          <a:blip r:embed="rId3">
            <a:alphaModFix/>
          </a:blip>
          <a:srcRect b="12474" l="0" r="0" t="12476"/>
          <a:stretch/>
        </p:blipFill>
        <p:spPr>
          <a:xfrm>
            <a:off x="0" y="0"/>
            <a:ext cx="12192000" cy="6858000"/>
          </a:xfrm>
          <a:prstGeom prst="rect">
            <a:avLst/>
          </a:prstGeom>
          <a:noFill/>
          <a:ln>
            <a:noFill/>
          </a:ln>
        </p:spPr>
      </p:pic>
      <p:sp>
        <p:nvSpPr>
          <p:cNvPr id="293" name="Google Shape;293;p14"/>
          <p:cNvSpPr/>
          <p:nvPr/>
        </p:nvSpPr>
        <p:spPr>
          <a:xfrm>
            <a:off x="0" y="0"/>
            <a:ext cx="12192000" cy="6858000"/>
          </a:xfrm>
          <a:prstGeom prst="rect">
            <a:avLst/>
          </a:prstGeom>
          <a:solidFill>
            <a:srgbClr val="45534A">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4" name="Google Shape;294;p14"/>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14"/>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p14"/>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14"/>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298" name="Google Shape;298;p14"/>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299" name="Google Shape;299;p14"/>
          <p:cNvSpPr txBox="1"/>
          <p:nvPr/>
        </p:nvSpPr>
        <p:spPr>
          <a:xfrm>
            <a:off x="826375" y="1065900"/>
            <a:ext cx="88950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3A131"/>
                </a:solidFill>
                <a:latin typeface="Inter"/>
                <a:ea typeface="Inter"/>
                <a:cs typeface="Inter"/>
                <a:sym typeface="Inter"/>
              </a:rPr>
              <a:t>How Does a Conservation Easement Work?</a:t>
            </a:r>
            <a:endParaRPr i="0" sz="3200" u="none" cap="none" strike="noStrike">
              <a:solidFill>
                <a:srgbClr val="F3A131"/>
              </a:solidFill>
              <a:latin typeface="Inter Black"/>
              <a:ea typeface="Inter Black"/>
              <a:cs typeface="Inter Black"/>
              <a:sym typeface="Inter Black"/>
            </a:endParaRPr>
          </a:p>
        </p:txBody>
      </p:sp>
      <p:sp>
        <p:nvSpPr>
          <p:cNvPr id="300" name="Google Shape;300;p14"/>
          <p:cNvSpPr txBox="1"/>
          <p:nvPr/>
        </p:nvSpPr>
        <p:spPr>
          <a:xfrm>
            <a:off x="826368" y="2035159"/>
            <a:ext cx="3850510"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Land ownership comes with many property rights</a:t>
            </a:r>
            <a:endParaRPr b="0" i="0" sz="1400" u="none" cap="none" strike="noStrike">
              <a:solidFill>
                <a:srgbClr val="000000"/>
              </a:solidFill>
              <a:latin typeface="Arial"/>
              <a:ea typeface="Arial"/>
              <a:cs typeface="Arial"/>
              <a:sym typeface="Arial"/>
            </a:endParaRPr>
          </a:p>
        </p:txBody>
      </p:sp>
      <p:sp>
        <p:nvSpPr>
          <p:cNvPr id="301" name="Google Shape;301;p14"/>
          <p:cNvSpPr txBox="1"/>
          <p:nvPr/>
        </p:nvSpPr>
        <p:spPr>
          <a:xfrm>
            <a:off x="5171853" y="2063379"/>
            <a:ext cx="6745913"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In a conservation easement, a landowner voluntarily sells or donates certain rights.</a:t>
            </a:r>
            <a:endParaRPr b="0" i="0" sz="1400" u="none" cap="none" strike="noStrike">
              <a:solidFill>
                <a:srgbClr val="000000"/>
              </a:solidFill>
              <a:latin typeface="Arial"/>
              <a:ea typeface="Arial"/>
              <a:cs typeface="Arial"/>
              <a:sym typeface="Arial"/>
            </a:endParaRPr>
          </a:p>
        </p:txBody>
      </p:sp>
      <p:sp>
        <p:nvSpPr>
          <p:cNvPr id="302" name="Google Shape;302;p14"/>
          <p:cNvSpPr/>
          <p:nvPr/>
        </p:nvSpPr>
        <p:spPr>
          <a:xfrm>
            <a:off x="7134552" y="4697432"/>
            <a:ext cx="448116" cy="333060"/>
          </a:xfrm>
          <a:prstGeom prst="rightArrow">
            <a:avLst>
              <a:gd fmla="val 50000" name="adj1"/>
              <a:gd fmla="val 5000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3" name="Google Shape;303;p14"/>
          <p:cNvSpPr txBox="1"/>
          <p:nvPr/>
        </p:nvSpPr>
        <p:spPr>
          <a:xfrm>
            <a:off x="6412895" y="5094897"/>
            <a:ext cx="189143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Garamond"/>
                <a:ea typeface="Garamond"/>
                <a:cs typeface="Garamond"/>
                <a:sym typeface="Garamond"/>
              </a:rPr>
              <a:t>Conservation Easement</a:t>
            </a:r>
            <a:endParaRPr b="0" i="0" sz="1400" u="none" cap="none" strike="noStrike">
              <a:solidFill>
                <a:srgbClr val="000000"/>
              </a:solidFill>
              <a:latin typeface="Arial"/>
              <a:ea typeface="Arial"/>
              <a:cs typeface="Arial"/>
              <a:sym typeface="Arial"/>
            </a:endParaRPr>
          </a:p>
        </p:txBody>
      </p:sp>
      <p:pic>
        <p:nvPicPr>
          <p:cNvPr descr="A picture containing lamp, gear&#10;&#10;Description automatically generated" id="304" name="Google Shape;304;p14"/>
          <p:cNvPicPr preferRelativeResize="0"/>
          <p:nvPr/>
        </p:nvPicPr>
        <p:blipFill rotWithShape="1">
          <a:blip r:embed="rId5">
            <a:alphaModFix/>
          </a:blip>
          <a:srcRect b="0" l="0" r="0" t="0"/>
          <a:stretch/>
        </p:blipFill>
        <p:spPr>
          <a:xfrm>
            <a:off x="1543139" y="4401289"/>
            <a:ext cx="1609015" cy="1388889"/>
          </a:xfrm>
          <a:prstGeom prst="rect">
            <a:avLst/>
          </a:prstGeom>
          <a:noFill/>
          <a:ln>
            <a:noFill/>
          </a:ln>
        </p:spPr>
      </p:pic>
      <p:pic>
        <p:nvPicPr>
          <p:cNvPr id="305" name="Google Shape;305;p14"/>
          <p:cNvPicPr preferRelativeResize="0"/>
          <p:nvPr/>
        </p:nvPicPr>
        <p:blipFill rotWithShape="1">
          <a:blip r:embed="rId6">
            <a:alphaModFix/>
          </a:blip>
          <a:srcRect b="0" l="0" r="0" t="0"/>
          <a:stretch/>
        </p:blipFill>
        <p:spPr>
          <a:xfrm>
            <a:off x="4300590" y="4403209"/>
            <a:ext cx="1609015" cy="1388889"/>
          </a:xfrm>
          <a:prstGeom prst="rect">
            <a:avLst/>
          </a:prstGeom>
          <a:noFill/>
          <a:ln>
            <a:noFill/>
          </a:ln>
        </p:spPr>
      </p:pic>
      <p:sp>
        <p:nvSpPr>
          <p:cNvPr id="306" name="Google Shape;306;p14"/>
          <p:cNvSpPr txBox="1"/>
          <p:nvPr/>
        </p:nvSpPr>
        <p:spPr>
          <a:xfrm>
            <a:off x="5923115" y="5878949"/>
            <a:ext cx="28709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Garamond"/>
                <a:ea typeface="Garamond"/>
                <a:cs typeface="Garamond"/>
                <a:sym typeface="Garamond"/>
              </a:rPr>
              <a:t>Post-Easement Property Rights (including ownership &amp; right to sell)</a:t>
            </a:r>
            <a:endParaRPr b="0" i="0" sz="1400" u="none" cap="none" strike="noStrike">
              <a:solidFill>
                <a:srgbClr val="000000"/>
              </a:solidFill>
              <a:latin typeface="Arial"/>
              <a:ea typeface="Arial"/>
              <a:cs typeface="Arial"/>
              <a:sym typeface="Arial"/>
            </a:endParaRPr>
          </a:p>
        </p:txBody>
      </p:sp>
      <p:sp>
        <p:nvSpPr>
          <p:cNvPr id="307" name="Google Shape;307;p14"/>
          <p:cNvSpPr txBox="1"/>
          <p:nvPr/>
        </p:nvSpPr>
        <p:spPr>
          <a:xfrm rot="-1763207">
            <a:off x="8452954" y="3566159"/>
            <a:ext cx="2245936"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Garamond"/>
                <a:ea typeface="Garamond"/>
                <a:cs typeface="Garamond"/>
                <a:sym typeface="Garamond"/>
              </a:rPr>
              <a:t>Surrendered Property Rights</a:t>
            </a:r>
            <a:endParaRPr b="0" i="0" sz="1400" u="none" cap="none" strike="noStrike">
              <a:solidFill>
                <a:srgbClr val="000000"/>
              </a:solidFill>
              <a:latin typeface="Arial"/>
              <a:ea typeface="Arial"/>
              <a:cs typeface="Arial"/>
              <a:sym typeface="Arial"/>
            </a:endParaRPr>
          </a:p>
        </p:txBody>
      </p:sp>
      <p:sp>
        <p:nvSpPr>
          <p:cNvPr id="308" name="Google Shape;308;p14"/>
          <p:cNvSpPr txBox="1"/>
          <p:nvPr/>
        </p:nvSpPr>
        <p:spPr>
          <a:xfrm>
            <a:off x="1376623" y="5863591"/>
            <a:ext cx="1891431"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Garamond"/>
                <a:ea typeface="Garamond"/>
                <a:cs typeface="Garamond"/>
                <a:sym typeface="Garamond"/>
              </a:rPr>
              <a:t>Property Rights</a:t>
            </a:r>
            <a:endParaRPr b="0" i="0" sz="1400" u="none" cap="none" strike="noStrike">
              <a:solidFill>
                <a:srgbClr val="000000"/>
              </a:solidFill>
              <a:latin typeface="Arial"/>
              <a:ea typeface="Arial"/>
              <a:cs typeface="Arial"/>
              <a:sym typeface="Arial"/>
            </a:endParaRPr>
          </a:p>
        </p:txBody>
      </p:sp>
      <p:sp>
        <p:nvSpPr>
          <p:cNvPr id="309" name="Google Shape;309;p14"/>
          <p:cNvSpPr/>
          <p:nvPr/>
        </p:nvSpPr>
        <p:spPr>
          <a:xfrm flipH="1" rot="10800000">
            <a:off x="0" y="358295"/>
            <a:ext cx="2307196" cy="490809"/>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0" name="Google Shape;310;p14"/>
          <p:cNvSpPr txBox="1"/>
          <p:nvPr/>
        </p:nvSpPr>
        <p:spPr>
          <a:xfrm>
            <a:off x="274323" y="430021"/>
            <a:ext cx="2134572"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EASEMENTS 101</a:t>
            </a:r>
            <a:endParaRPr b="1" i="0" sz="1400" u="none" cap="none" strike="noStrike">
              <a:solidFill>
                <a:srgbClr val="000000"/>
              </a:solidFill>
              <a:latin typeface="Inter"/>
              <a:ea typeface="Inter"/>
              <a:cs typeface="Inter"/>
              <a:sym typeface="Inter"/>
            </a:endParaRPr>
          </a:p>
        </p:txBody>
      </p:sp>
      <p:pic>
        <p:nvPicPr>
          <p:cNvPr descr="A picture containing black&#10;&#10;Description automatically generated" id="311" name="Google Shape;311;p14"/>
          <p:cNvPicPr preferRelativeResize="0"/>
          <p:nvPr/>
        </p:nvPicPr>
        <p:blipFill rotWithShape="1">
          <a:blip r:embed="rId7">
            <a:alphaModFix/>
          </a:blip>
          <a:srcRect b="0" l="0" r="0" t="0"/>
          <a:stretch/>
        </p:blipFill>
        <p:spPr>
          <a:xfrm>
            <a:off x="8507047" y="3332669"/>
            <a:ext cx="2786077" cy="2679136"/>
          </a:xfrm>
          <a:prstGeom prst="rect">
            <a:avLst/>
          </a:prstGeom>
          <a:noFill/>
          <a:ln>
            <a:noFill/>
          </a:ln>
        </p:spPr>
      </p:pic>
      <p:cxnSp>
        <p:nvCxnSpPr>
          <p:cNvPr id="312" name="Google Shape;312;p14"/>
          <p:cNvCxnSpPr/>
          <p:nvPr/>
        </p:nvCxnSpPr>
        <p:spPr>
          <a:xfrm flipH="1" rot="10800000">
            <a:off x="8750265" y="5755623"/>
            <a:ext cx="355600" cy="246652"/>
          </a:xfrm>
          <a:prstGeom prst="straightConnector1">
            <a:avLst/>
          </a:prstGeom>
          <a:noFill/>
          <a:ln cap="flat" cmpd="sng" w="19050">
            <a:solidFill>
              <a:srgbClr val="FFF3DB"/>
            </a:solidFill>
            <a:prstDash val="solid"/>
            <a:miter lim="800000"/>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500"/>
                                        <p:tgtEl>
                                          <p:spTgt spid="311"/>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5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par>
                                <p:cTn fill="hold" nodeType="with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15"/>
          <p:cNvPicPr preferRelativeResize="0"/>
          <p:nvPr/>
        </p:nvPicPr>
        <p:blipFill rotWithShape="1">
          <a:blip r:embed="rId3">
            <a:alphaModFix/>
          </a:blip>
          <a:srcRect b="12474" l="0" r="0" t="12476"/>
          <a:stretch/>
        </p:blipFill>
        <p:spPr>
          <a:xfrm>
            <a:off x="0" y="0"/>
            <a:ext cx="12192000" cy="6858000"/>
          </a:xfrm>
          <a:prstGeom prst="rect">
            <a:avLst/>
          </a:prstGeom>
          <a:noFill/>
          <a:ln>
            <a:noFill/>
          </a:ln>
        </p:spPr>
      </p:pic>
      <p:sp>
        <p:nvSpPr>
          <p:cNvPr id="319" name="Google Shape;319;p15"/>
          <p:cNvSpPr/>
          <p:nvPr/>
        </p:nvSpPr>
        <p:spPr>
          <a:xfrm>
            <a:off x="0" y="0"/>
            <a:ext cx="12192000" cy="6858000"/>
          </a:xfrm>
          <a:prstGeom prst="rect">
            <a:avLst/>
          </a:prstGeom>
          <a:solidFill>
            <a:srgbClr val="45534A">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0" name="Google Shape;320;p15"/>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1" name="Google Shape;321;p15"/>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2" name="Google Shape;322;p15"/>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15"/>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324" name="Google Shape;324;p15"/>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325" name="Google Shape;325;p15"/>
          <p:cNvSpPr txBox="1"/>
          <p:nvPr/>
        </p:nvSpPr>
        <p:spPr>
          <a:xfrm>
            <a:off x="855574" y="1218675"/>
            <a:ext cx="94941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3A131"/>
                </a:solidFill>
                <a:latin typeface="Inter"/>
                <a:ea typeface="Inter"/>
                <a:cs typeface="Inter"/>
                <a:sym typeface="Inter"/>
              </a:rPr>
              <a:t>Appraisal Valuation “Before &amp; After” Analysis</a:t>
            </a:r>
            <a:endParaRPr b="1" i="0" sz="3200" u="none" cap="none" strike="noStrike">
              <a:solidFill>
                <a:srgbClr val="F3A131"/>
              </a:solidFill>
              <a:latin typeface="Inter"/>
              <a:ea typeface="Inter"/>
              <a:cs typeface="Inter"/>
              <a:sym typeface="Inter"/>
            </a:endParaRPr>
          </a:p>
        </p:txBody>
      </p:sp>
      <p:sp>
        <p:nvSpPr>
          <p:cNvPr id="326" name="Google Shape;326;p15"/>
          <p:cNvSpPr/>
          <p:nvPr/>
        </p:nvSpPr>
        <p:spPr>
          <a:xfrm>
            <a:off x="2050848" y="3999930"/>
            <a:ext cx="1850065" cy="1949045"/>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45534A"/>
                </a:solidFill>
                <a:latin typeface="Roboto Black"/>
                <a:ea typeface="Roboto Black"/>
                <a:cs typeface="Roboto Black"/>
                <a:sym typeface="Roboto Black"/>
              </a:rPr>
              <a:t>$1,000,000</a:t>
            </a:r>
            <a:endParaRPr b="0" i="0" sz="1400" u="none" cap="none" strike="noStrike">
              <a:solidFill>
                <a:srgbClr val="000000"/>
              </a:solidFill>
              <a:latin typeface="Arial"/>
              <a:ea typeface="Arial"/>
              <a:cs typeface="Arial"/>
              <a:sym typeface="Arial"/>
            </a:endParaRPr>
          </a:p>
        </p:txBody>
      </p:sp>
      <p:sp>
        <p:nvSpPr>
          <p:cNvPr id="327" name="Google Shape;327;p15"/>
          <p:cNvSpPr txBox="1"/>
          <p:nvPr/>
        </p:nvSpPr>
        <p:spPr>
          <a:xfrm>
            <a:off x="1358602" y="1755379"/>
            <a:ext cx="652839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3DB"/>
                </a:solidFill>
                <a:latin typeface="Inter"/>
                <a:ea typeface="Inter"/>
                <a:cs typeface="Inter"/>
                <a:sym typeface="Inter"/>
              </a:rPr>
              <a:t>— Both for purchases and donations</a:t>
            </a:r>
            <a:endParaRPr b="1" i="0" sz="1400" u="none" cap="none" strike="noStrike">
              <a:solidFill>
                <a:srgbClr val="000000"/>
              </a:solidFill>
              <a:latin typeface="Inter"/>
              <a:ea typeface="Inter"/>
              <a:cs typeface="Inter"/>
              <a:sym typeface="Inter"/>
            </a:endParaRPr>
          </a:p>
        </p:txBody>
      </p:sp>
      <p:sp>
        <p:nvSpPr>
          <p:cNvPr id="328" name="Google Shape;328;p15"/>
          <p:cNvSpPr txBox="1"/>
          <p:nvPr/>
        </p:nvSpPr>
        <p:spPr>
          <a:xfrm>
            <a:off x="2050848" y="6005570"/>
            <a:ext cx="1743739"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Inter"/>
                <a:ea typeface="Inter"/>
                <a:cs typeface="Inter"/>
                <a:sym typeface="Inter"/>
              </a:rPr>
              <a:t>Value “as-is”</a:t>
            </a:r>
            <a:endParaRPr b="1" i="0" sz="1400" u="none" cap="none" strike="noStrike">
              <a:solidFill>
                <a:srgbClr val="000000"/>
              </a:solidFill>
              <a:latin typeface="Inter"/>
              <a:ea typeface="Inter"/>
              <a:cs typeface="Inter"/>
              <a:sym typeface="Inter"/>
            </a:endParaRPr>
          </a:p>
        </p:txBody>
      </p:sp>
      <p:sp>
        <p:nvSpPr>
          <p:cNvPr id="329" name="Google Shape;329;p15"/>
          <p:cNvSpPr/>
          <p:nvPr/>
        </p:nvSpPr>
        <p:spPr>
          <a:xfrm>
            <a:off x="4241155" y="4613850"/>
            <a:ext cx="1850065" cy="1335125"/>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45534A"/>
                </a:solidFill>
                <a:latin typeface="Roboto Black"/>
                <a:ea typeface="Roboto Black"/>
                <a:cs typeface="Roboto Black"/>
                <a:sym typeface="Roboto Black"/>
              </a:rPr>
              <a:t>$700,000</a:t>
            </a:r>
            <a:endParaRPr b="0" i="0" sz="1400" u="none" cap="none" strike="noStrike">
              <a:solidFill>
                <a:srgbClr val="000000"/>
              </a:solidFill>
              <a:latin typeface="Arial"/>
              <a:ea typeface="Arial"/>
              <a:cs typeface="Arial"/>
              <a:sym typeface="Arial"/>
            </a:endParaRPr>
          </a:p>
        </p:txBody>
      </p:sp>
      <p:sp>
        <p:nvSpPr>
          <p:cNvPr id="330" name="Google Shape;330;p15"/>
          <p:cNvSpPr txBox="1"/>
          <p:nvPr/>
        </p:nvSpPr>
        <p:spPr>
          <a:xfrm>
            <a:off x="4267735" y="6005570"/>
            <a:ext cx="1796903" cy="2769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Inter"/>
                <a:ea typeface="Inter"/>
                <a:cs typeface="Inter"/>
                <a:sym typeface="Inter"/>
              </a:rPr>
              <a:t>Value after easement</a:t>
            </a:r>
            <a:endParaRPr b="1" i="0" sz="1400" u="none" cap="none" strike="noStrike">
              <a:solidFill>
                <a:srgbClr val="000000"/>
              </a:solidFill>
              <a:latin typeface="Inter"/>
              <a:ea typeface="Inter"/>
              <a:cs typeface="Inter"/>
              <a:sym typeface="Inter"/>
            </a:endParaRPr>
          </a:p>
        </p:txBody>
      </p:sp>
      <p:sp>
        <p:nvSpPr>
          <p:cNvPr id="331" name="Google Shape;331;p15"/>
          <p:cNvSpPr/>
          <p:nvPr/>
        </p:nvSpPr>
        <p:spPr>
          <a:xfrm>
            <a:off x="6420827" y="4613850"/>
            <a:ext cx="1850065" cy="1335125"/>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45534A"/>
                </a:solidFill>
                <a:latin typeface="Roboto Black"/>
                <a:ea typeface="Roboto Black"/>
                <a:cs typeface="Roboto Black"/>
                <a:sym typeface="Roboto Black"/>
              </a:rPr>
              <a:t>$700,000</a:t>
            </a:r>
            <a:endParaRPr b="0" i="0" sz="1400" u="none" cap="none" strike="noStrike">
              <a:solidFill>
                <a:srgbClr val="000000"/>
              </a:solidFill>
              <a:latin typeface="Arial"/>
              <a:ea typeface="Arial"/>
              <a:cs typeface="Arial"/>
              <a:sym typeface="Arial"/>
            </a:endParaRPr>
          </a:p>
        </p:txBody>
      </p:sp>
      <p:sp>
        <p:nvSpPr>
          <p:cNvPr id="332" name="Google Shape;332;p15"/>
          <p:cNvSpPr/>
          <p:nvPr/>
        </p:nvSpPr>
        <p:spPr>
          <a:xfrm>
            <a:off x="6420826" y="3999931"/>
            <a:ext cx="1850065" cy="613920"/>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45534A"/>
                </a:solidFill>
                <a:latin typeface="Roboto Black"/>
                <a:ea typeface="Roboto Black"/>
                <a:cs typeface="Roboto Black"/>
                <a:sym typeface="Roboto Black"/>
              </a:rPr>
              <a:t>$300,000</a:t>
            </a:r>
            <a:endParaRPr b="0" i="0" sz="1400" u="none" cap="none" strike="noStrike">
              <a:solidFill>
                <a:srgbClr val="000000"/>
              </a:solidFill>
              <a:latin typeface="Arial"/>
              <a:ea typeface="Arial"/>
              <a:cs typeface="Arial"/>
              <a:sym typeface="Arial"/>
            </a:endParaRPr>
          </a:p>
        </p:txBody>
      </p:sp>
      <p:sp>
        <p:nvSpPr>
          <p:cNvPr id="333" name="Google Shape;333;p15"/>
          <p:cNvSpPr txBox="1"/>
          <p:nvPr/>
        </p:nvSpPr>
        <p:spPr>
          <a:xfrm>
            <a:off x="8600497" y="4154540"/>
            <a:ext cx="213457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3AE31"/>
                </a:solidFill>
                <a:latin typeface="Inter"/>
                <a:ea typeface="Inter"/>
                <a:cs typeface="Inter"/>
                <a:sym typeface="Inter"/>
              </a:rPr>
              <a:t>EASEMENT VALUE</a:t>
            </a:r>
            <a:endParaRPr b="1" i="0" sz="1400" u="none" cap="none" strike="noStrike">
              <a:solidFill>
                <a:srgbClr val="000000"/>
              </a:solidFill>
              <a:latin typeface="Inter"/>
              <a:ea typeface="Inter"/>
              <a:cs typeface="Inter"/>
              <a:sym typeface="Inter"/>
            </a:endParaRPr>
          </a:p>
        </p:txBody>
      </p:sp>
      <p:sp>
        <p:nvSpPr>
          <p:cNvPr id="334" name="Google Shape;334;p15"/>
          <p:cNvSpPr txBox="1"/>
          <p:nvPr/>
        </p:nvSpPr>
        <p:spPr>
          <a:xfrm>
            <a:off x="8607383" y="5156751"/>
            <a:ext cx="285472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FF3DB"/>
                </a:solidFill>
                <a:latin typeface="Inter"/>
                <a:ea typeface="Inter"/>
                <a:cs typeface="Inter"/>
                <a:sym typeface="Inter"/>
              </a:rPr>
              <a:t>REMAINING PROPERTY VALUE</a:t>
            </a:r>
            <a:endParaRPr b="1" i="0" sz="1400" u="none" cap="none" strike="noStrike">
              <a:solidFill>
                <a:srgbClr val="000000"/>
              </a:solidFill>
              <a:latin typeface="Inter"/>
              <a:ea typeface="Inter"/>
              <a:cs typeface="Inter"/>
              <a:sym typeface="Inter"/>
            </a:endParaRPr>
          </a:p>
        </p:txBody>
      </p:sp>
      <p:sp>
        <p:nvSpPr>
          <p:cNvPr id="335" name="Google Shape;335;p15"/>
          <p:cNvSpPr/>
          <p:nvPr/>
        </p:nvSpPr>
        <p:spPr>
          <a:xfrm>
            <a:off x="8266787" y="4119937"/>
            <a:ext cx="287086" cy="366231"/>
          </a:xfrm>
          <a:prstGeom prst="rightArrow">
            <a:avLst>
              <a:gd fmla="val 50000" name="adj1"/>
              <a:gd fmla="val 50000" name="adj2"/>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6" name="Google Shape;336;p15"/>
          <p:cNvSpPr/>
          <p:nvPr/>
        </p:nvSpPr>
        <p:spPr>
          <a:xfrm>
            <a:off x="8266787" y="5098297"/>
            <a:ext cx="287086" cy="366231"/>
          </a:xfrm>
          <a:prstGeom prst="rightArrow">
            <a:avLst>
              <a:gd fmla="val 50000" name="adj1"/>
              <a:gd fmla="val 5000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p15"/>
          <p:cNvSpPr txBox="1"/>
          <p:nvPr/>
        </p:nvSpPr>
        <p:spPr>
          <a:xfrm>
            <a:off x="6473988" y="6005570"/>
            <a:ext cx="17436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FFF3DB"/>
                </a:solidFill>
                <a:latin typeface="Inter"/>
                <a:ea typeface="Inter"/>
                <a:cs typeface="Inter"/>
                <a:sym typeface="Inter"/>
              </a:rPr>
              <a:t>Total assets with easement</a:t>
            </a:r>
            <a:endParaRPr b="1" i="0" sz="1400" u="none" cap="none" strike="noStrike">
              <a:solidFill>
                <a:srgbClr val="000000"/>
              </a:solidFill>
              <a:latin typeface="Inter"/>
              <a:ea typeface="Inter"/>
              <a:cs typeface="Inter"/>
              <a:sym typeface="Inter"/>
            </a:endParaRPr>
          </a:p>
        </p:txBody>
      </p:sp>
      <p:sp>
        <p:nvSpPr>
          <p:cNvPr id="338" name="Google Shape;338;p15"/>
          <p:cNvSpPr txBox="1"/>
          <p:nvPr/>
        </p:nvSpPr>
        <p:spPr>
          <a:xfrm>
            <a:off x="1993932" y="2386137"/>
            <a:ext cx="661345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3DB"/>
                </a:solidFill>
                <a:latin typeface="Inter"/>
                <a:ea typeface="Inter"/>
                <a:cs typeface="Inter"/>
                <a:sym typeface="Inter"/>
              </a:rPr>
              <a:t>$1,000,000	value of property as is</a:t>
            </a:r>
            <a:endParaRPr b="1" i="0" sz="1400" u="none" cap="none" strike="noStrike">
              <a:solidFill>
                <a:srgbClr val="000000"/>
              </a:solidFill>
              <a:latin typeface="Inter"/>
              <a:ea typeface="Inter"/>
              <a:cs typeface="Inter"/>
              <a:sym typeface="Inter"/>
            </a:endParaRPr>
          </a:p>
        </p:txBody>
      </p:sp>
      <p:sp>
        <p:nvSpPr>
          <p:cNvPr id="339" name="Google Shape;339;p15"/>
          <p:cNvSpPr txBox="1"/>
          <p:nvPr/>
        </p:nvSpPr>
        <p:spPr>
          <a:xfrm>
            <a:off x="1836625" y="2762275"/>
            <a:ext cx="7725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FF3DB"/>
                </a:solidFill>
                <a:latin typeface="Inter"/>
                <a:ea typeface="Inter"/>
                <a:cs typeface="Inter"/>
                <a:sym typeface="Inter"/>
              </a:rPr>
              <a:t>- $700,000	   value of property encumbered by easement</a:t>
            </a:r>
            <a:endParaRPr b="1" i="0" sz="1400" u="none" cap="none" strike="noStrike">
              <a:solidFill>
                <a:srgbClr val="000000"/>
              </a:solidFill>
              <a:latin typeface="Inter"/>
              <a:ea typeface="Inter"/>
              <a:cs typeface="Inter"/>
              <a:sym typeface="Inter"/>
            </a:endParaRPr>
          </a:p>
        </p:txBody>
      </p:sp>
      <p:sp>
        <p:nvSpPr>
          <p:cNvPr id="340" name="Google Shape;340;p15"/>
          <p:cNvSpPr txBox="1"/>
          <p:nvPr/>
        </p:nvSpPr>
        <p:spPr>
          <a:xfrm>
            <a:off x="1993929" y="3250224"/>
            <a:ext cx="616688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F3A131"/>
                </a:solidFill>
                <a:latin typeface="Inter"/>
                <a:ea typeface="Inter"/>
                <a:cs typeface="Inter"/>
                <a:sym typeface="Inter"/>
              </a:rPr>
              <a:t>$300,000      	value of conservation easement</a:t>
            </a:r>
            <a:endParaRPr b="1" i="0" sz="1400" u="none" cap="none" strike="noStrike">
              <a:solidFill>
                <a:srgbClr val="000000"/>
              </a:solidFill>
              <a:latin typeface="Inter"/>
              <a:ea typeface="Inter"/>
              <a:cs typeface="Inter"/>
              <a:sym typeface="Inter"/>
            </a:endParaRPr>
          </a:p>
        </p:txBody>
      </p:sp>
      <p:cxnSp>
        <p:nvCxnSpPr>
          <p:cNvPr id="341" name="Google Shape;341;p15"/>
          <p:cNvCxnSpPr/>
          <p:nvPr/>
        </p:nvCxnSpPr>
        <p:spPr>
          <a:xfrm>
            <a:off x="2064796" y="3211553"/>
            <a:ext cx="6853084" cy="0"/>
          </a:xfrm>
          <a:prstGeom prst="straightConnector1">
            <a:avLst/>
          </a:prstGeom>
          <a:noFill/>
          <a:ln cap="flat" cmpd="sng" w="22225">
            <a:solidFill>
              <a:srgbClr val="FFF3DB"/>
            </a:solidFill>
            <a:prstDash val="solid"/>
            <a:miter lim="800000"/>
            <a:headEnd len="sm" w="sm" type="none"/>
            <a:tailEnd len="sm" w="sm" type="none"/>
          </a:ln>
        </p:spPr>
      </p:cxnSp>
      <p:sp>
        <p:nvSpPr>
          <p:cNvPr id="342" name="Google Shape;342;p15"/>
          <p:cNvSpPr/>
          <p:nvPr/>
        </p:nvSpPr>
        <p:spPr>
          <a:xfrm flipH="1" rot="10800000">
            <a:off x="0" y="358295"/>
            <a:ext cx="2307196" cy="490809"/>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3" name="Google Shape;343;p15"/>
          <p:cNvSpPr txBox="1"/>
          <p:nvPr/>
        </p:nvSpPr>
        <p:spPr>
          <a:xfrm>
            <a:off x="274323" y="430021"/>
            <a:ext cx="2134572"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EASEMENTS 101</a:t>
            </a:r>
            <a:endParaRPr b="1"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5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5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26"/>
          <p:cNvPicPr preferRelativeResize="0"/>
          <p:nvPr/>
        </p:nvPicPr>
        <p:blipFill>
          <a:blip r:embed="rId3">
            <a:alphaModFix/>
          </a:blip>
          <a:stretch>
            <a:fillRect/>
          </a:stretch>
        </p:blipFill>
        <p:spPr>
          <a:xfrm>
            <a:off x="-1520675" y="0"/>
            <a:ext cx="13712676" cy="7074250"/>
          </a:xfrm>
          <a:prstGeom prst="rect">
            <a:avLst/>
          </a:prstGeom>
          <a:noFill/>
          <a:ln>
            <a:noFill/>
          </a:ln>
        </p:spPr>
      </p:pic>
      <p:sp>
        <p:nvSpPr>
          <p:cNvPr id="350" name="Google Shape;350;p26"/>
          <p:cNvSpPr/>
          <p:nvPr/>
        </p:nvSpPr>
        <p:spPr>
          <a:xfrm>
            <a:off x="1180825" y="1240350"/>
            <a:ext cx="9491700" cy="4377300"/>
          </a:xfrm>
          <a:prstGeom prst="round2DiagRect">
            <a:avLst>
              <a:gd fmla="val 16667" name="adj1"/>
              <a:gd fmla="val 0" name="adj2"/>
            </a:avLst>
          </a:prstGeom>
          <a:solidFill>
            <a:srgbClr val="FFF3DB">
              <a:alpha val="84280"/>
            </a:srgbClr>
          </a:solidFill>
          <a:ln cap="flat" cmpd="sng" w="9525">
            <a:solidFill>
              <a:srgbClr val="6F7EA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26"/>
          <p:cNvSpPr txBox="1"/>
          <p:nvPr/>
        </p:nvSpPr>
        <p:spPr>
          <a:xfrm>
            <a:off x="1602423" y="146450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Inter"/>
                <a:ea typeface="Inter"/>
                <a:cs typeface="Inter"/>
                <a:sym typeface="Inter"/>
              </a:rPr>
              <a:t>Conservation easements…</a:t>
            </a:r>
            <a:endParaRPr b="1" i="0" sz="3200" u="none" cap="none" strike="noStrike">
              <a:solidFill>
                <a:srgbClr val="C97132"/>
              </a:solidFill>
              <a:latin typeface="Inter"/>
              <a:ea typeface="Inter"/>
              <a:cs typeface="Inter"/>
              <a:sym typeface="Inter"/>
            </a:endParaRPr>
          </a:p>
        </p:txBody>
      </p:sp>
      <p:sp>
        <p:nvSpPr>
          <p:cNvPr id="352" name="Google Shape;352;p26"/>
          <p:cNvSpPr txBox="1"/>
          <p:nvPr/>
        </p:nvSpPr>
        <p:spPr>
          <a:xfrm>
            <a:off x="2250111" y="2249111"/>
            <a:ext cx="8772300" cy="3140100"/>
          </a:xfrm>
          <a:prstGeom prst="rect">
            <a:avLst/>
          </a:prstGeom>
          <a:noFill/>
          <a:ln>
            <a:noFill/>
          </a:ln>
        </p:spPr>
        <p:txBody>
          <a:bodyPr anchorCtr="0" anchor="t" bIns="45700" lIns="0" spcFirstLastPara="1" rIns="91425" wrap="square" tIns="45700">
            <a:spAutoFit/>
          </a:bodyPr>
          <a:lstStyle/>
          <a:p>
            <a:pPr indent="-381000" lvl="0" marL="457200" marR="0" rtl="0" algn="l">
              <a:lnSpc>
                <a:spcPct val="75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Run with the land</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Usually last in perpetuity</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Are difficult to terminate</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May be customized in size and include zones</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Do not necessarily grant public access</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Are more enduring than deed restrictions</a:t>
            </a:r>
            <a:endParaRPr b="1" sz="2400">
              <a:solidFill>
                <a:srgbClr val="45534A"/>
              </a:solidFill>
              <a:latin typeface="Garamond"/>
              <a:ea typeface="Garamond"/>
              <a:cs typeface="Garamond"/>
              <a:sym typeface="Garamond"/>
            </a:endParaRPr>
          </a:p>
        </p:txBody>
      </p:sp>
      <p:sp>
        <p:nvSpPr>
          <p:cNvPr id="353" name="Google Shape;353;p26"/>
          <p:cNvSpPr/>
          <p:nvPr/>
        </p:nvSpPr>
        <p:spPr>
          <a:xfrm flipH="1" rot="10800000">
            <a:off x="-1" y="358294"/>
            <a:ext cx="3675767" cy="490809"/>
          </a:xfrm>
          <a:prstGeom prst="round1Rect">
            <a:avLst>
              <a:gd fmla="val 41667" name="adj"/>
            </a:avLst>
          </a:prstGeom>
          <a:solidFill>
            <a:srgbClr val="45534A"/>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4" name="Google Shape;354;p26"/>
          <p:cNvSpPr txBox="1"/>
          <p:nvPr/>
        </p:nvSpPr>
        <p:spPr>
          <a:xfrm>
            <a:off x="274323" y="430021"/>
            <a:ext cx="3504390"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Inter"/>
                <a:ea typeface="Inter"/>
                <a:cs typeface="Inter"/>
                <a:sym typeface="Inter"/>
              </a:rPr>
              <a:t>CONVEYING AN EASEMENT</a:t>
            </a:r>
            <a:endParaRPr b="1"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g2e16d3c4f82_0_51"/>
          <p:cNvPicPr preferRelativeResize="0"/>
          <p:nvPr/>
        </p:nvPicPr>
        <p:blipFill>
          <a:blip r:embed="rId3">
            <a:alphaModFix/>
          </a:blip>
          <a:stretch>
            <a:fillRect/>
          </a:stretch>
        </p:blipFill>
        <p:spPr>
          <a:xfrm>
            <a:off x="0" y="-631025"/>
            <a:ext cx="12192000" cy="7489025"/>
          </a:xfrm>
          <a:prstGeom prst="rect">
            <a:avLst/>
          </a:prstGeom>
          <a:solidFill>
            <a:schemeClr val="lt2">
              <a:alpha val="85490"/>
            </a:schemeClr>
          </a:solidFill>
          <a:ln>
            <a:noFill/>
          </a:ln>
        </p:spPr>
      </p:pic>
      <p:sp>
        <p:nvSpPr>
          <p:cNvPr id="361" name="Google Shape;361;g2e16d3c4f82_0_51"/>
          <p:cNvSpPr/>
          <p:nvPr/>
        </p:nvSpPr>
        <p:spPr>
          <a:xfrm>
            <a:off x="767350" y="992338"/>
            <a:ext cx="10381500" cy="4242300"/>
          </a:xfrm>
          <a:prstGeom prst="round2DiagRect">
            <a:avLst>
              <a:gd fmla="val 16667" name="adj1"/>
              <a:gd fmla="val 0" name="adj2"/>
            </a:avLst>
          </a:prstGeom>
          <a:solidFill>
            <a:schemeClr val="lt2">
              <a:alpha val="85490"/>
            </a:scheme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g2e16d3c4f82_0_51"/>
          <p:cNvSpPr txBox="1"/>
          <p:nvPr/>
        </p:nvSpPr>
        <p:spPr>
          <a:xfrm>
            <a:off x="1106948" y="1245295"/>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Conservation easements…</a:t>
            </a:r>
            <a:endParaRPr b="1" i="0" sz="3200" u="none" cap="none" strike="noStrike">
              <a:solidFill>
                <a:srgbClr val="C97132"/>
              </a:solidFill>
              <a:latin typeface="Roboto Black"/>
              <a:ea typeface="Roboto Black"/>
              <a:cs typeface="Roboto Black"/>
              <a:sym typeface="Roboto Black"/>
            </a:endParaRPr>
          </a:p>
        </p:txBody>
      </p:sp>
      <p:sp>
        <p:nvSpPr>
          <p:cNvPr id="363" name="Google Shape;363;g2e16d3c4f82_0_51"/>
          <p:cNvSpPr txBox="1"/>
          <p:nvPr/>
        </p:nvSpPr>
        <p:spPr>
          <a:xfrm>
            <a:off x="1857700" y="1997550"/>
            <a:ext cx="9425100" cy="2862900"/>
          </a:xfrm>
          <a:prstGeom prst="rect">
            <a:avLst/>
          </a:prstGeom>
          <a:noFill/>
          <a:ln>
            <a:noFill/>
          </a:ln>
        </p:spPr>
        <p:txBody>
          <a:bodyPr anchorCtr="0" anchor="t" bIns="45700" lIns="0" spcFirstLastPara="1" rIns="91425" wrap="square" tIns="45700">
            <a:spAutoFit/>
          </a:bodyPr>
          <a:lstStyle/>
          <a:p>
            <a:pPr indent="0" lvl="0" marL="0" marR="0" rtl="0" algn="l">
              <a:lnSpc>
                <a:spcPct val="75000"/>
              </a:lnSpc>
              <a:spcBef>
                <a:spcPts val="0"/>
              </a:spcBef>
              <a:spcAft>
                <a:spcPts val="0"/>
              </a:spcAft>
              <a:buNone/>
            </a:pPr>
            <a:r>
              <a:rPr b="1" lang="en-US" sz="2400">
                <a:solidFill>
                  <a:srgbClr val="45534A"/>
                </a:solidFill>
                <a:latin typeface="Garamond"/>
                <a:ea typeface="Garamond"/>
                <a:cs typeface="Garamond"/>
                <a:sym typeface="Garamond"/>
              </a:rPr>
              <a:t>May include restrictions that are not real estate property rights:</a:t>
            </a:r>
            <a:endParaRPr b="1" sz="2400">
              <a:solidFill>
                <a:srgbClr val="45534A"/>
              </a:solidFill>
              <a:latin typeface="Garamond"/>
              <a:ea typeface="Garamond"/>
              <a:cs typeface="Garamond"/>
              <a:sym typeface="Garamond"/>
            </a:endParaRPr>
          </a:p>
          <a:p>
            <a:pPr indent="0" lvl="0" marL="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Prohibitions or requirements to use on certain types of production</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Required conservation activities</a:t>
            </a:r>
            <a:endParaRPr b="1" sz="2400">
              <a:solidFill>
                <a:srgbClr val="45534A"/>
              </a:solidFill>
              <a:latin typeface="Garamond"/>
              <a:ea typeface="Garamond"/>
              <a:cs typeface="Garamond"/>
              <a:sym typeface="Garamond"/>
            </a:endParaRPr>
          </a:p>
          <a:p>
            <a:pPr indent="0" lvl="0" marL="457200" marR="0" rtl="0" algn="l">
              <a:lnSpc>
                <a:spcPct val="75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457200" marR="0" rtl="0" algn="l">
              <a:lnSpc>
                <a:spcPct val="75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Production agriculture provisions </a:t>
            </a:r>
            <a:endParaRPr b="1" sz="2400">
              <a:solidFill>
                <a:srgbClr val="45534A"/>
              </a:solidFill>
              <a:latin typeface="Garamond"/>
              <a:ea typeface="Garamond"/>
              <a:cs typeface="Garamond"/>
              <a:sym typeface="Garamond"/>
            </a:endParaRPr>
          </a:p>
          <a:p>
            <a:pPr indent="-381000" lvl="1" marL="914400" marR="0" rtl="0" algn="l">
              <a:lnSpc>
                <a:spcPct val="75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Requirement to keep land in agricultural production</a:t>
            </a:r>
            <a:endParaRPr b="1" sz="2400">
              <a:solidFill>
                <a:srgbClr val="45534A"/>
              </a:solidFill>
              <a:latin typeface="Garamond"/>
              <a:ea typeface="Garamond"/>
              <a:cs typeface="Garamond"/>
              <a:sym typeface="Garamond"/>
            </a:endParaRPr>
          </a:p>
          <a:p>
            <a:pPr indent="-381000" lvl="1" marL="914400" marR="0" rtl="0" algn="l">
              <a:lnSpc>
                <a:spcPct val="75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Option to Purchase at Agricultural Value</a:t>
            </a:r>
            <a:endParaRPr b="1" sz="2400">
              <a:solidFill>
                <a:srgbClr val="45534A"/>
              </a:solidFill>
              <a:latin typeface="Garamond"/>
              <a:ea typeface="Garamond"/>
              <a:cs typeface="Garamond"/>
              <a:sym typeface="Garamond"/>
            </a:endParaRPr>
          </a:p>
          <a:p>
            <a:pPr indent="-381000" lvl="1" marL="914400" marR="0" rtl="0" algn="l">
              <a:lnSpc>
                <a:spcPct val="75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Right to forcibly lease</a:t>
            </a:r>
            <a:endParaRPr b="1" sz="2400">
              <a:solidFill>
                <a:srgbClr val="45534A"/>
              </a:solidFill>
              <a:latin typeface="Garamond"/>
              <a:ea typeface="Garamond"/>
              <a:cs typeface="Garamond"/>
              <a:sym typeface="Garamond"/>
            </a:endParaRPr>
          </a:p>
        </p:txBody>
      </p:sp>
      <p:sp>
        <p:nvSpPr>
          <p:cNvPr id="364" name="Google Shape;364;g2e16d3c4f82_0_51"/>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5" name="Google Shape;365;g2e16d3c4f82_0_51"/>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Roboto Black"/>
                <a:ea typeface="Roboto Black"/>
                <a:cs typeface="Roboto Black"/>
                <a:sym typeface="Roboto Black"/>
              </a:rPr>
              <a:t>CONVEYING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2e1d809731c_0_34"/>
          <p:cNvPicPr preferRelativeResize="0"/>
          <p:nvPr/>
        </p:nvPicPr>
        <p:blipFill rotWithShape="1">
          <a:blip r:embed="rId3">
            <a:alphaModFix/>
          </a:blip>
          <a:srcRect b="12473" l="0" r="0" t="12473"/>
          <a:stretch/>
        </p:blipFill>
        <p:spPr>
          <a:xfrm>
            <a:off x="0" y="0"/>
            <a:ext cx="12192000" cy="6858001"/>
          </a:xfrm>
          <a:prstGeom prst="rect">
            <a:avLst/>
          </a:prstGeom>
          <a:noFill/>
          <a:ln>
            <a:noFill/>
          </a:ln>
        </p:spPr>
      </p:pic>
      <p:sp>
        <p:nvSpPr>
          <p:cNvPr id="372" name="Google Shape;372;g2e1d809731c_0_34"/>
          <p:cNvSpPr/>
          <p:nvPr/>
        </p:nvSpPr>
        <p:spPr>
          <a:xfrm>
            <a:off x="0" y="0"/>
            <a:ext cx="12192000" cy="6858000"/>
          </a:xfrm>
          <a:prstGeom prst="rect">
            <a:avLst/>
          </a:prstGeom>
          <a:solidFill>
            <a:srgbClr val="45534A">
              <a:alpha val="839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3" name="Google Shape;373;g2e1d809731c_0_34"/>
          <p:cNvSpPr/>
          <p:nvPr/>
        </p:nvSpPr>
        <p:spPr>
          <a:xfrm>
            <a:off x="0" y="6720396"/>
            <a:ext cx="9245700" cy="137700"/>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4" name="Google Shape;374;g2e1d809731c_0_34"/>
          <p:cNvSpPr/>
          <p:nvPr/>
        </p:nvSpPr>
        <p:spPr>
          <a:xfrm>
            <a:off x="9245596" y="6720396"/>
            <a:ext cx="1371600" cy="137700"/>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5" name="Google Shape;375;g2e1d809731c_0_34"/>
          <p:cNvSpPr/>
          <p:nvPr/>
        </p:nvSpPr>
        <p:spPr>
          <a:xfrm>
            <a:off x="10617196" y="6720396"/>
            <a:ext cx="914400" cy="137700"/>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6" name="Google Shape;376;g2e1d809731c_0_34"/>
          <p:cNvSpPr/>
          <p:nvPr/>
        </p:nvSpPr>
        <p:spPr>
          <a:xfrm>
            <a:off x="11531596" y="6720396"/>
            <a:ext cx="660300" cy="137700"/>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377" name="Google Shape;377;g2e1d809731c_0_34"/>
          <p:cNvPicPr preferRelativeResize="0"/>
          <p:nvPr/>
        </p:nvPicPr>
        <p:blipFill rotWithShape="1">
          <a:blip r:embed="rId4">
            <a:alphaModFix/>
          </a:blip>
          <a:srcRect b="0" l="0" r="0" t="0"/>
          <a:stretch/>
        </p:blipFill>
        <p:spPr>
          <a:xfrm>
            <a:off x="9783194" y="286175"/>
            <a:ext cx="2134575" cy="595218"/>
          </a:xfrm>
          <a:prstGeom prst="rect">
            <a:avLst/>
          </a:prstGeom>
          <a:noFill/>
          <a:ln>
            <a:noFill/>
          </a:ln>
        </p:spPr>
      </p:pic>
      <p:sp>
        <p:nvSpPr>
          <p:cNvPr id="378" name="Google Shape;378;g2e1d809731c_0_34"/>
          <p:cNvSpPr/>
          <p:nvPr/>
        </p:nvSpPr>
        <p:spPr>
          <a:xfrm>
            <a:off x="3397800" y="2971550"/>
            <a:ext cx="5396400" cy="766500"/>
          </a:xfrm>
          <a:prstGeom prst="round2DiagRect">
            <a:avLst>
              <a:gd fmla="val 25719"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9" name="Google Shape;379;g2e1d809731c_0_34"/>
          <p:cNvSpPr txBox="1"/>
          <p:nvPr/>
        </p:nvSpPr>
        <p:spPr>
          <a:xfrm>
            <a:off x="3485725" y="3093200"/>
            <a:ext cx="5396400" cy="523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US" sz="2800">
                <a:solidFill>
                  <a:srgbClr val="C97132"/>
                </a:solidFill>
                <a:latin typeface="Roboto Black"/>
                <a:ea typeface="Roboto Black"/>
                <a:cs typeface="Roboto Black"/>
                <a:sym typeface="Roboto Black"/>
              </a:rPr>
              <a:t>WHY CONVEY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2e16d3c4f82_0_36"/>
          <p:cNvPicPr preferRelativeResize="0"/>
          <p:nvPr/>
        </p:nvPicPr>
        <p:blipFill>
          <a:blip r:embed="rId3">
            <a:alphaModFix/>
          </a:blip>
          <a:stretch>
            <a:fillRect/>
          </a:stretch>
        </p:blipFill>
        <p:spPr>
          <a:xfrm>
            <a:off x="0" y="0"/>
            <a:ext cx="12192000" cy="6731224"/>
          </a:xfrm>
          <a:prstGeom prst="rect">
            <a:avLst/>
          </a:prstGeom>
          <a:noFill/>
          <a:ln>
            <a:noFill/>
          </a:ln>
        </p:spPr>
      </p:pic>
      <p:sp>
        <p:nvSpPr>
          <p:cNvPr id="386" name="Google Shape;386;g2e16d3c4f82_0_36"/>
          <p:cNvSpPr/>
          <p:nvPr/>
        </p:nvSpPr>
        <p:spPr>
          <a:xfrm>
            <a:off x="1004250" y="1148450"/>
            <a:ext cx="10183500" cy="4377300"/>
          </a:xfrm>
          <a:prstGeom prst="round2DiagRect">
            <a:avLst>
              <a:gd fmla="val 16667" name="adj1"/>
              <a:gd fmla="val 0" name="adj2"/>
            </a:avLst>
          </a:prstGeom>
          <a:solidFill>
            <a:srgbClr val="FFF3DB">
              <a:alpha val="893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7" name="Google Shape;387;g2e16d3c4f82_0_36"/>
          <p:cNvSpPr txBox="1"/>
          <p:nvPr/>
        </p:nvSpPr>
        <p:spPr>
          <a:xfrm>
            <a:off x="1565073" y="1522632"/>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C97132"/>
                </a:solidFill>
                <a:latin typeface="Roboto"/>
                <a:ea typeface="Roboto"/>
                <a:cs typeface="Roboto"/>
                <a:sym typeface="Roboto"/>
              </a:rPr>
              <a:t>Common </a:t>
            </a:r>
            <a:r>
              <a:rPr b="1" lang="en-US" sz="3200">
                <a:solidFill>
                  <a:srgbClr val="C97132"/>
                </a:solidFill>
                <a:latin typeface="Roboto"/>
                <a:ea typeface="Roboto"/>
                <a:cs typeface="Roboto"/>
                <a:sym typeface="Roboto"/>
              </a:rPr>
              <a:t>Financial Benefits</a:t>
            </a:r>
            <a:endParaRPr b="1" i="0" sz="3200" u="none" cap="none" strike="noStrike">
              <a:solidFill>
                <a:srgbClr val="C97132"/>
              </a:solidFill>
              <a:latin typeface="Roboto Black"/>
              <a:ea typeface="Roboto Black"/>
              <a:cs typeface="Roboto Black"/>
              <a:sym typeface="Roboto Black"/>
            </a:endParaRPr>
          </a:p>
        </p:txBody>
      </p:sp>
      <p:sp>
        <p:nvSpPr>
          <p:cNvPr id="388" name="Google Shape;388;g2e16d3c4f82_0_36"/>
          <p:cNvSpPr txBox="1"/>
          <p:nvPr/>
        </p:nvSpPr>
        <p:spPr>
          <a:xfrm>
            <a:off x="2415461" y="2208511"/>
            <a:ext cx="8772300" cy="2801400"/>
          </a:xfrm>
          <a:prstGeom prst="rect">
            <a:avLst/>
          </a:prstGeom>
          <a:noFill/>
          <a:ln>
            <a:noFill/>
          </a:ln>
        </p:spPr>
        <p:txBody>
          <a:bodyPr anchorCtr="0" anchor="t" bIns="45700" lIns="0" spcFirstLastPara="1" rIns="91425" wrap="square" tIns="45700">
            <a:spAutoFit/>
          </a:bodyPr>
          <a:lstStyle/>
          <a:p>
            <a:pPr indent="-381000" lvl="0" marL="457200" marR="0" rtl="0" algn="l">
              <a:lnSpc>
                <a:spcPct val="100000"/>
              </a:lnSpc>
              <a:spcBef>
                <a:spcPts val="0"/>
              </a:spcBef>
              <a:spcAft>
                <a:spcPts val="0"/>
              </a:spcAft>
              <a:buClr>
                <a:srgbClr val="45534A"/>
              </a:buClr>
              <a:buSzPts val="2400"/>
              <a:buFont typeface="Garamond"/>
              <a:buAutoNum type="arabicPeriod"/>
            </a:pPr>
            <a:r>
              <a:rPr b="1" i="0" lang="en-US" sz="2400" u="none" cap="none" strike="noStrike">
                <a:solidFill>
                  <a:srgbClr val="45534A"/>
                </a:solidFill>
                <a:latin typeface="Garamond"/>
                <a:ea typeface="Garamond"/>
                <a:cs typeface="Garamond"/>
                <a:sym typeface="Garamond"/>
              </a:rPr>
              <a:t>Succession: Cash and/or Donation</a:t>
            </a:r>
            <a:endParaRPr b="0" i="0" sz="1400" u="none" cap="none" strike="noStrike">
              <a:solidFill>
                <a:srgbClr val="000000"/>
              </a:solidFill>
              <a:latin typeface="Arial"/>
              <a:ea typeface="Arial"/>
              <a:cs typeface="Arial"/>
              <a:sym typeface="Arial"/>
            </a:endParaRPr>
          </a:p>
          <a:p>
            <a:pPr indent="-304800" lvl="1" marL="914400" marR="0" rtl="0" algn="l">
              <a:lnSpc>
                <a:spcPct val="100000"/>
              </a:lnSpc>
              <a:spcBef>
                <a:spcPts val="0"/>
              </a:spcBef>
              <a:spcAft>
                <a:spcPts val="0"/>
              </a:spcAft>
              <a:buClr>
                <a:srgbClr val="45534A"/>
              </a:buClr>
              <a:buSzPts val="2400"/>
              <a:buFont typeface="Arial"/>
              <a:buNone/>
            </a:pPr>
            <a:r>
              <a:t/>
            </a:r>
            <a:endParaRPr b="1" i="0" sz="1400" u="none" cap="none" strike="noStrike">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Land affordability</a:t>
            </a:r>
            <a:endParaRPr b="1" sz="2400">
              <a:solidFill>
                <a:srgbClr val="45534A"/>
              </a:solidFill>
              <a:latin typeface="Garamond"/>
              <a:ea typeface="Garamond"/>
              <a:cs typeface="Garamond"/>
              <a:sym typeface="Garamond"/>
            </a:endParaRPr>
          </a:p>
          <a:p>
            <a:pPr indent="0" lvl="0" marL="457200" marR="0" rtl="0" algn="l">
              <a:lnSpc>
                <a:spcPct val="100000"/>
              </a:lnSpc>
              <a:spcBef>
                <a:spcPts val="0"/>
              </a:spcBef>
              <a:spcAft>
                <a:spcPts val="0"/>
              </a:spcAft>
              <a:buNone/>
            </a:pPr>
            <a:r>
              <a:t/>
            </a:r>
            <a:endParaRPr b="1">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Paying off a mortgage</a:t>
            </a:r>
            <a:endParaRPr b="1" sz="2400">
              <a:solidFill>
                <a:srgbClr val="45534A"/>
              </a:solidFill>
              <a:latin typeface="Garamond"/>
              <a:ea typeface="Garamond"/>
              <a:cs typeface="Garamond"/>
              <a:sym typeface="Garamond"/>
            </a:endParaRPr>
          </a:p>
          <a:p>
            <a:pPr indent="-304800" lvl="1" marL="914400" marR="0" rtl="0" algn="l">
              <a:lnSpc>
                <a:spcPct val="100000"/>
              </a:lnSpc>
              <a:spcBef>
                <a:spcPts val="0"/>
              </a:spcBef>
              <a:spcAft>
                <a:spcPts val="0"/>
              </a:spcAft>
              <a:buClr>
                <a:srgbClr val="45534A"/>
              </a:buClr>
              <a:buSzPts val="2400"/>
              <a:buFont typeface="Arial"/>
              <a:buNone/>
            </a:pPr>
            <a:r>
              <a:t/>
            </a:r>
            <a:endParaRPr b="0" i="0" sz="1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45534A"/>
              </a:buClr>
              <a:buSzPts val="2400"/>
              <a:buFont typeface="Garamond"/>
              <a:buAutoNum type="arabicPeriod"/>
            </a:pPr>
            <a:r>
              <a:rPr b="1" i="0" lang="en-US" sz="2400" u="none" cap="none" strike="noStrike">
                <a:solidFill>
                  <a:srgbClr val="45534A"/>
                </a:solidFill>
                <a:latin typeface="Garamond"/>
                <a:ea typeface="Garamond"/>
                <a:cs typeface="Garamond"/>
                <a:sym typeface="Garamond"/>
              </a:rPr>
              <a:t>1031 exchange</a:t>
            </a:r>
            <a:endParaRPr b="1" i="0" sz="2400" u="none" cap="none" strike="noStrike">
              <a:solidFill>
                <a:srgbClr val="45534A"/>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Charitable t</a:t>
            </a:r>
            <a:r>
              <a:rPr b="1" i="0" lang="en-US" sz="2400" u="none" cap="none" strike="noStrike">
                <a:solidFill>
                  <a:srgbClr val="45534A"/>
                </a:solidFill>
                <a:latin typeface="Garamond"/>
                <a:ea typeface="Garamond"/>
                <a:cs typeface="Garamond"/>
                <a:sym typeface="Garamond"/>
              </a:rPr>
              <a:t>ax deduction</a:t>
            </a:r>
            <a:endParaRPr b="0" i="0" sz="1400" u="none" cap="none" strike="noStrike">
              <a:solidFill>
                <a:srgbClr val="000000"/>
              </a:solidFill>
              <a:latin typeface="Arial"/>
              <a:ea typeface="Arial"/>
              <a:cs typeface="Arial"/>
              <a:sym typeface="Arial"/>
            </a:endParaRPr>
          </a:p>
        </p:txBody>
      </p:sp>
      <p:sp>
        <p:nvSpPr>
          <p:cNvPr id="389" name="Google Shape;389;g2e16d3c4f82_0_36"/>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0" name="Google Shape;390;g2e16d3c4f82_0_36"/>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2e1d809731c_0_60"/>
          <p:cNvPicPr preferRelativeResize="0"/>
          <p:nvPr/>
        </p:nvPicPr>
        <p:blipFill>
          <a:blip r:embed="rId3">
            <a:alphaModFix/>
          </a:blip>
          <a:stretch>
            <a:fillRect/>
          </a:stretch>
        </p:blipFill>
        <p:spPr>
          <a:xfrm>
            <a:off x="0" y="0"/>
            <a:ext cx="12192000" cy="6721124"/>
          </a:xfrm>
          <a:prstGeom prst="rect">
            <a:avLst/>
          </a:prstGeom>
          <a:noFill/>
          <a:ln>
            <a:noFill/>
          </a:ln>
        </p:spPr>
      </p:pic>
      <p:sp>
        <p:nvSpPr>
          <p:cNvPr id="397" name="Google Shape;397;g2e1d809731c_0_60"/>
          <p:cNvSpPr/>
          <p:nvPr/>
        </p:nvSpPr>
        <p:spPr>
          <a:xfrm>
            <a:off x="569625" y="1310225"/>
            <a:ext cx="10929900" cy="4476000"/>
          </a:xfrm>
          <a:prstGeom prst="round2DiagRect">
            <a:avLst>
              <a:gd fmla="val 16667" name="adj1"/>
              <a:gd fmla="val 0" name="adj2"/>
            </a:avLst>
          </a:prstGeom>
          <a:solidFill>
            <a:srgbClr val="FFF3DB">
              <a:alpha val="8931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8" name="Google Shape;398;g2e1d809731c_0_60"/>
          <p:cNvSpPr txBox="1"/>
          <p:nvPr/>
        </p:nvSpPr>
        <p:spPr>
          <a:xfrm>
            <a:off x="1124648" y="156755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Used for Succession</a:t>
            </a:r>
            <a:endParaRPr b="1" i="0" sz="3200" u="none" cap="none" strike="noStrike">
              <a:solidFill>
                <a:srgbClr val="C97132"/>
              </a:solidFill>
              <a:latin typeface="Roboto Black"/>
              <a:ea typeface="Roboto Black"/>
              <a:cs typeface="Roboto Black"/>
              <a:sym typeface="Roboto Black"/>
            </a:endParaRPr>
          </a:p>
        </p:txBody>
      </p:sp>
      <p:sp>
        <p:nvSpPr>
          <p:cNvPr id="399" name="Google Shape;399;g2e1d809731c_0_60"/>
          <p:cNvSpPr txBox="1"/>
          <p:nvPr/>
        </p:nvSpPr>
        <p:spPr>
          <a:xfrm>
            <a:off x="1802774" y="2226475"/>
            <a:ext cx="9485400" cy="3232500"/>
          </a:xfrm>
          <a:prstGeom prst="rect">
            <a:avLst/>
          </a:prstGeom>
          <a:noFill/>
          <a:ln>
            <a:noFill/>
          </a:ln>
        </p:spPr>
        <p:txBody>
          <a:bodyPr anchorCtr="0" anchor="t" bIns="45700" lIns="0" spcFirstLastPara="1" rIns="91425" wrap="square" tIns="45700">
            <a:spAutoFit/>
          </a:bodyPr>
          <a:lstStyle/>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Reduce total estate value (consider Natural </a:t>
            </a:r>
            <a:r>
              <a:rPr b="1" lang="en-US" sz="2400">
                <a:solidFill>
                  <a:srgbClr val="45534A"/>
                </a:solidFill>
                <a:latin typeface="Garamond"/>
                <a:ea typeface="Garamond"/>
                <a:cs typeface="Garamond"/>
                <a:sym typeface="Garamond"/>
              </a:rPr>
              <a:t>Resource</a:t>
            </a:r>
            <a:r>
              <a:rPr b="1" lang="en-US" sz="2400">
                <a:solidFill>
                  <a:srgbClr val="45534A"/>
                </a:solidFill>
                <a:latin typeface="Garamond"/>
                <a:ea typeface="Garamond"/>
                <a:cs typeface="Garamond"/>
                <a:sym typeface="Garamond"/>
              </a:rPr>
              <a:t> Tax programs)</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Federal income or estate tax deductions</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Liquidity from real estate without selling</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Divide decedent’s assets</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Affordability for next buyers</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Protect land from fragmentation</a:t>
            </a:r>
            <a:endParaRPr b="1" sz="2400">
              <a:solidFill>
                <a:srgbClr val="45534A"/>
              </a:solidFill>
              <a:latin typeface="Garamond"/>
              <a:ea typeface="Garamond"/>
              <a:cs typeface="Garamond"/>
              <a:sym typeface="Garamond"/>
            </a:endParaRPr>
          </a:p>
        </p:txBody>
      </p:sp>
      <p:sp>
        <p:nvSpPr>
          <p:cNvPr id="400" name="Google Shape;400;g2e1d809731c_0_60"/>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1" name="Google Shape;401;g2e1d809731c_0_60"/>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grpSp>
        <p:nvGrpSpPr>
          <p:cNvPr id="79" name="Google Shape;79;p3"/>
          <p:cNvGrpSpPr/>
          <p:nvPr/>
        </p:nvGrpSpPr>
        <p:grpSpPr>
          <a:xfrm>
            <a:off x="0" y="0"/>
            <a:ext cx="12192000" cy="6858000"/>
            <a:chOff x="0" y="0"/>
            <a:chExt cx="12192000" cy="6858000"/>
          </a:xfrm>
        </p:grpSpPr>
        <p:sp>
          <p:nvSpPr>
            <p:cNvPr id="80" name="Google Shape;80;p3"/>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3"/>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2" name="Google Shape;82;p3"/>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 name="Google Shape;83;p3"/>
            <p:cNvSpPr/>
            <p:nvPr/>
          </p:nvSpPr>
          <p:spPr>
            <a:xfrm>
              <a:off x="10617196" y="6720396"/>
              <a:ext cx="1574804"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4" name="Google Shape;84;p3"/>
            <p:cNvPicPr preferRelativeResize="0"/>
            <p:nvPr/>
          </p:nvPicPr>
          <p:blipFill rotWithShape="1">
            <a:blip r:embed="rId3">
              <a:alphaModFix/>
            </a:blip>
            <a:srcRect b="0" l="0" r="0" t="0"/>
            <a:stretch/>
          </p:blipFill>
          <p:spPr>
            <a:xfrm>
              <a:off x="9783194" y="288455"/>
              <a:ext cx="2134571" cy="592937"/>
            </a:xfrm>
            <a:prstGeom prst="rect">
              <a:avLst/>
            </a:prstGeom>
            <a:noFill/>
            <a:ln>
              <a:noFill/>
            </a:ln>
          </p:spPr>
        </p:pic>
      </p:grpSp>
      <p:sp>
        <p:nvSpPr>
          <p:cNvPr id="85" name="Google Shape;85;p3"/>
          <p:cNvSpPr/>
          <p:nvPr/>
        </p:nvSpPr>
        <p:spPr>
          <a:xfrm flipH="1" rot="10800000">
            <a:off x="0" y="358298"/>
            <a:ext cx="2575034" cy="490809"/>
          </a:xfrm>
          <a:prstGeom prst="round1Rect">
            <a:avLst>
              <a:gd fmla="val 41667" name="adj"/>
            </a:avLst>
          </a:prstGeom>
          <a:solidFill>
            <a:srgbClr val="45534A"/>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 name="Google Shape;86;p3"/>
          <p:cNvSpPr txBox="1"/>
          <p:nvPr/>
        </p:nvSpPr>
        <p:spPr>
          <a:xfrm>
            <a:off x="274323" y="430021"/>
            <a:ext cx="2115668"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Inter"/>
                <a:ea typeface="Inter"/>
                <a:cs typeface="Inter"/>
                <a:sym typeface="Inter"/>
              </a:rPr>
              <a:t>THE CHALLENGE</a:t>
            </a:r>
            <a:endParaRPr b="1" i="0" sz="1600" u="none" cap="none" strike="noStrike">
              <a:solidFill>
                <a:srgbClr val="F3A131"/>
              </a:solidFill>
              <a:latin typeface="Inter"/>
              <a:ea typeface="Inter"/>
              <a:cs typeface="Inter"/>
              <a:sym typeface="Inter"/>
            </a:endParaRPr>
          </a:p>
        </p:txBody>
      </p:sp>
      <p:pic>
        <p:nvPicPr>
          <p:cNvPr descr="A picture containing text, silhouette, dark&#10;&#10;Description automatically generated" id="87" name="Google Shape;87;p3"/>
          <p:cNvPicPr preferRelativeResize="0"/>
          <p:nvPr/>
        </p:nvPicPr>
        <p:blipFill rotWithShape="1">
          <a:blip r:embed="rId4">
            <a:alphaModFix/>
          </a:blip>
          <a:srcRect b="0" l="0" r="0" t="0"/>
          <a:stretch/>
        </p:blipFill>
        <p:spPr>
          <a:xfrm>
            <a:off x="933447" y="2407069"/>
            <a:ext cx="1397812" cy="1029967"/>
          </a:xfrm>
          <a:prstGeom prst="rect">
            <a:avLst/>
          </a:prstGeom>
          <a:noFill/>
          <a:ln>
            <a:noFill/>
          </a:ln>
        </p:spPr>
      </p:pic>
      <p:pic>
        <p:nvPicPr>
          <p:cNvPr descr="Icon&#10;&#10;Description automatically generated" id="88" name="Google Shape;88;p3"/>
          <p:cNvPicPr preferRelativeResize="0"/>
          <p:nvPr/>
        </p:nvPicPr>
        <p:blipFill rotWithShape="1">
          <a:blip r:embed="rId5">
            <a:alphaModFix/>
          </a:blip>
          <a:srcRect b="0" l="0" r="0" t="0"/>
          <a:stretch/>
        </p:blipFill>
        <p:spPr>
          <a:xfrm>
            <a:off x="3806944" y="2386000"/>
            <a:ext cx="1485956" cy="1085139"/>
          </a:xfrm>
          <a:prstGeom prst="rect">
            <a:avLst/>
          </a:prstGeom>
          <a:noFill/>
          <a:ln>
            <a:noFill/>
          </a:ln>
        </p:spPr>
      </p:pic>
      <p:pic>
        <p:nvPicPr>
          <p:cNvPr descr="Icon&#10;&#10;Description automatically generated" id="89" name="Google Shape;89;p3"/>
          <p:cNvPicPr preferRelativeResize="0"/>
          <p:nvPr/>
        </p:nvPicPr>
        <p:blipFill rotWithShape="1">
          <a:blip r:embed="rId6">
            <a:alphaModFix/>
          </a:blip>
          <a:srcRect b="0" l="0" r="0" t="0"/>
          <a:stretch/>
        </p:blipFill>
        <p:spPr>
          <a:xfrm>
            <a:off x="6586075" y="2389923"/>
            <a:ext cx="1607368" cy="1074866"/>
          </a:xfrm>
          <a:prstGeom prst="rect">
            <a:avLst/>
          </a:prstGeom>
          <a:noFill/>
          <a:ln>
            <a:noFill/>
          </a:ln>
        </p:spPr>
      </p:pic>
      <p:pic>
        <p:nvPicPr>
          <p:cNvPr descr="Icon&#10;&#10;Description automatically generated" id="90" name="Google Shape;90;p3"/>
          <p:cNvPicPr preferRelativeResize="0"/>
          <p:nvPr/>
        </p:nvPicPr>
        <p:blipFill rotWithShape="1">
          <a:blip r:embed="rId7">
            <a:alphaModFix/>
          </a:blip>
          <a:srcRect b="0" l="0" r="0" t="0"/>
          <a:stretch/>
        </p:blipFill>
        <p:spPr>
          <a:xfrm>
            <a:off x="9670527" y="2372776"/>
            <a:ext cx="1119766" cy="1119766"/>
          </a:xfrm>
          <a:prstGeom prst="rect">
            <a:avLst/>
          </a:prstGeom>
          <a:noFill/>
          <a:ln>
            <a:noFill/>
          </a:ln>
        </p:spPr>
      </p:pic>
      <p:sp>
        <p:nvSpPr>
          <p:cNvPr id="91" name="Google Shape;91;p3"/>
          <p:cNvSpPr txBox="1"/>
          <p:nvPr/>
        </p:nvSpPr>
        <p:spPr>
          <a:xfrm>
            <a:off x="734434" y="4160793"/>
            <a:ext cx="1784559" cy="646331"/>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Garamond"/>
                <a:ea typeface="Garamond"/>
                <a:cs typeface="Garamond"/>
                <a:sym typeface="Garamond"/>
              </a:rPr>
              <a:t>Oregon land in farms &amp; ranches</a:t>
            </a:r>
            <a:endParaRPr b="0" i="0" sz="1400" u="none" cap="none" strike="noStrike">
              <a:solidFill>
                <a:srgbClr val="000000"/>
              </a:solidFill>
              <a:latin typeface="Arial"/>
              <a:ea typeface="Arial"/>
              <a:cs typeface="Arial"/>
              <a:sym typeface="Arial"/>
            </a:endParaRPr>
          </a:p>
        </p:txBody>
      </p:sp>
      <p:sp>
        <p:nvSpPr>
          <p:cNvPr id="92" name="Google Shape;92;p3"/>
          <p:cNvSpPr txBox="1"/>
          <p:nvPr/>
        </p:nvSpPr>
        <p:spPr>
          <a:xfrm>
            <a:off x="1271973" y="3643154"/>
            <a:ext cx="806700" cy="523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Roboto Black"/>
                <a:ea typeface="Roboto Black"/>
                <a:cs typeface="Roboto Black"/>
                <a:sym typeface="Roboto Black"/>
              </a:rPr>
              <a:t>25%</a:t>
            </a:r>
            <a:endParaRPr b="0" i="0" sz="1400" u="none" cap="none" strike="noStrike">
              <a:solidFill>
                <a:srgbClr val="000000"/>
              </a:solidFill>
              <a:latin typeface="Arial"/>
              <a:ea typeface="Arial"/>
              <a:cs typeface="Arial"/>
              <a:sym typeface="Arial"/>
            </a:endParaRPr>
          </a:p>
        </p:txBody>
      </p:sp>
      <p:sp>
        <p:nvSpPr>
          <p:cNvPr id="93" name="Google Shape;93;p3"/>
          <p:cNvSpPr txBox="1"/>
          <p:nvPr/>
        </p:nvSpPr>
        <p:spPr>
          <a:xfrm>
            <a:off x="3518049" y="4166374"/>
            <a:ext cx="2063745" cy="646331"/>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Garamond"/>
                <a:ea typeface="Garamond"/>
                <a:cs typeface="Garamond"/>
                <a:sym typeface="Garamond"/>
              </a:rPr>
              <a:t>will change hands in 20 years</a:t>
            </a:r>
            <a:endParaRPr b="0" i="0" sz="1400" u="none" cap="none" strike="noStrike">
              <a:solidFill>
                <a:srgbClr val="000000"/>
              </a:solidFill>
              <a:latin typeface="Arial"/>
              <a:ea typeface="Arial"/>
              <a:cs typeface="Arial"/>
              <a:sym typeface="Arial"/>
            </a:endParaRPr>
          </a:p>
        </p:txBody>
      </p:sp>
      <p:sp>
        <p:nvSpPr>
          <p:cNvPr id="94" name="Google Shape;94;p3"/>
          <p:cNvSpPr txBox="1"/>
          <p:nvPr/>
        </p:nvSpPr>
        <p:spPr>
          <a:xfrm>
            <a:off x="4215735" y="3675171"/>
            <a:ext cx="806824" cy="52322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Roboto Black"/>
                <a:ea typeface="Roboto Black"/>
                <a:cs typeface="Roboto Black"/>
                <a:sym typeface="Roboto Black"/>
              </a:rPr>
              <a:t>64%</a:t>
            </a:r>
            <a:endParaRPr b="0" i="0" sz="1400" u="none" cap="none" strike="noStrike">
              <a:solidFill>
                <a:srgbClr val="000000"/>
              </a:solidFill>
              <a:latin typeface="Arial"/>
              <a:ea typeface="Arial"/>
              <a:cs typeface="Arial"/>
              <a:sym typeface="Arial"/>
            </a:endParaRPr>
          </a:p>
        </p:txBody>
      </p:sp>
      <p:sp>
        <p:nvSpPr>
          <p:cNvPr id="95" name="Google Shape;95;p3"/>
          <p:cNvSpPr txBox="1"/>
          <p:nvPr/>
        </p:nvSpPr>
        <p:spPr>
          <a:xfrm>
            <a:off x="6392210" y="4166374"/>
            <a:ext cx="2063745" cy="646331"/>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Garamond"/>
                <a:ea typeface="Garamond"/>
                <a:cs typeface="Garamond"/>
                <a:sym typeface="Garamond"/>
              </a:rPr>
              <a:t>average age of farmers &amp; ranchers</a:t>
            </a:r>
            <a:endParaRPr b="0" i="0" sz="1400" u="none" cap="none" strike="noStrike">
              <a:solidFill>
                <a:srgbClr val="000000"/>
              </a:solidFill>
              <a:latin typeface="Arial"/>
              <a:ea typeface="Arial"/>
              <a:cs typeface="Arial"/>
              <a:sym typeface="Arial"/>
            </a:endParaRPr>
          </a:p>
        </p:txBody>
      </p:sp>
      <p:sp>
        <p:nvSpPr>
          <p:cNvPr id="96" name="Google Shape;96;p3"/>
          <p:cNvSpPr txBox="1"/>
          <p:nvPr/>
        </p:nvSpPr>
        <p:spPr>
          <a:xfrm>
            <a:off x="7020670" y="3675171"/>
            <a:ext cx="806824" cy="52322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Roboto Black"/>
                <a:ea typeface="Roboto Black"/>
                <a:cs typeface="Roboto Black"/>
                <a:sym typeface="Roboto Black"/>
              </a:rPr>
              <a:t>60</a:t>
            </a:r>
            <a:endParaRPr b="0" i="0" sz="1400" u="none" cap="none" strike="noStrike">
              <a:solidFill>
                <a:srgbClr val="000000"/>
              </a:solidFill>
              <a:latin typeface="Arial"/>
              <a:ea typeface="Arial"/>
              <a:cs typeface="Arial"/>
              <a:sym typeface="Arial"/>
            </a:endParaRPr>
          </a:p>
        </p:txBody>
      </p:sp>
      <p:sp>
        <p:nvSpPr>
          <p:cNvPr id="97" name="Google Shape;97;p3"/>
          <p:cNvSpPr txBox="1"/>
          <p:nvPr/>
        </p:nvSpPr>
        <p:spPr>
          <a:xfrm>
            <a:off x="9018000" y="4166374"/>
            <a:ext cx="2557035" cy="646331"/>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Garamond"/>
                <a:ea typeface="Garamond"/>
                <a:cs typeface="Garamond"/>
                <a:sym typeface="Garamond"/>
              </a:rPr>
              <a:t>of farmers &amp; ranchers have no succession plan</a:t>
            </a:r>
            <a:endParaRPr b="0" i="0" sz="1400" u="none" cap="none" strike="noStrike">
              <a:solidFill>
                <a:srgbClr val="000000"/>
              </a:solidFill>
              <a:latin typeface="Arial"/>
              <a:ea typeface="Arial"/>
              <a:cs typeface="Arial"/>
              <a:sym typeface="Arial"/>
            </a:endParaRPr>
          </a:p>
        </p:txBody>
      </p:sp>
      <p:sp>
        <p:nvSpPr>
          <p:cNvPr id="98" name="Google Shape;98;p3"/>
          <p:cNvSpPr txBox="1"/>
          <p:nvPr/>
        </p:nvSpPr>
        <p:spPr>
          <a:xfrm>
            <a:off x="9957654" y="3675171"/>
            <a:ext cx="806824" cy="52322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Roboto Black"/>
                <a:ea typeface="Roboto Black"/>
                <a:cs typeface="Roboto Black"/>
                <a:sym typeface="Roboto Black"/>
              </a:rPr>
              <a:t>81%</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500"/>
                                        <p:tgtEl>
                                          <p:spTgt spid="88"/>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5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5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500"/>
                                        <p:tgtEl>
                                          <p:spTgt spid="89"/>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500"/>
                                        <p:tgtEl>
                                          <p:spTgt spid="96"/>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5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500"/>
                                        <p:tgtEl>
                                          <p:spTgt spid="90"/>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500"/>
                                        <p:tgtEl>
                                          <p:spTgt spid="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g2e1d809731c_0_75"/>
          <p:cNvPicPr preferRelativeResize="0"/>
          <p:nvPr/>
        </p:nvPicPr>
        <p:blipFill>
          <a:blip r:embed="rId3">
            <a:alphaModFix/>
          </a:blip>
          <a:stretch>
            <a:fillRect/>
          </a:stretch>
        </p:blipFill>
        <p:spPr>
          <a:xfrm>
            <a:off x="0" y="0"/>
            <a:ext cx="12192000" cy="6739101"/>
          </a:xfrm>
          <a:prstGeom prst="rect">
            <a:avLst/>
          </a:prstGeom>
          <a:noFill/>
          <a:ln>
            <a:noFill/>
          </a:ln>
        </p:spPr>
      </p:pic>
      <p:sp>
        <p:nvSpPr>
          <p:cNvPr id="408" name="Google Shape;408;g2e1d809731c_0_75"/>
          <p:cNvSpPr txBox="1"/>
          <p:nvPr/>
        </p:nvSpPr>
        <p:spPr>
          <a:xfrm>
            <a:off x="3138900" y="1121025"/>
            <a:ext cx="59142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3DB"/>
                </a:solidFill>
                <a:latin typeface="Inter"/>
                <a:ea typeface="Inter"/>
                <a:cs typeface="Inter"/>
                <a:sym typeface="Inter"/>
              </a:rPr>
              <a:t>Natural Resources Tax Credit</a:t>
            </a:r>
            <a:endParaRPr b="1" i="0" sz="3200" u="none" cap="none" strike="noStrike">
              <a:solidFill>
                <a:srgbClr val="FFF3DB"/>
              </a:solidFill>
              <a:latin typeface="Inter"/>
              <a:ea typeface="Inter"/>
              <a:cs typeface="Inter"/>
              <a:sym typeface="Inter"/>
            </a:endParaRPr>
          </a:p>
        </p:txBody>
      </p:sp>
      <p:sp>
        <p:nvSpPr>
          <p:cNvPr id="409" name="Google Shape;409;g2e1d809731c_0_75"/>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g2e1d809731c_0_75"/>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pic>
        <p:nvPicPr>
          <p:cNvPr id="411" name="Google Shape;411;g2e1d809731c_0_75"/>
          <p:cNvPicPr preferRelativeResize="0"/>
          <p:nvPr/>
        </p:nvPicPr>
        <p:blipFill>
          <a:blip r:embed="rId4">
            <a:alphaModFix/>
          </a:blip>
          <a:stretch>
            <a:fillRect/>
          </a:stretch>
        </p:blipFill>
        <p:spPr>
          <a:xfrm>
            <a:off x="2647950" y="1834150"/>
            <a:ext cx="6896100" cy="42672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g2e1d809731c_0_91"/>
          <p:cNvPicPr preferRelativeResize="0"/>
          <p:nvPr/>
        </p:nvPicPr>
        <p:blipFill>
          <a:blip r:embed="rId3">
            <a:alphaModFix/>
          </a:blip>
          <a:stretch>
            <a:fillRect/>
          </a:stretch>
        </p:blipFill>
        <p:spPr>
          <a:xfrm>
            <a:off x="0" y="0"/>
            <a:ext cx="12192000" cy="6736824"/>
          </a:xfrm>
          <a:prstGeom prst="rect">
            <a:avLst/>
          </a:prstGeom>
          <a:noFill/>
          <a:ln>
            <a:noFill/>
          </a:ln>
        </p:spPr>
      </p:pic>
      <p:sp>
        <p:nvSpPr>
          <p:cNvPr id="418" name="Google Shape;418;g2e1d809731c_0_91"/>
          <p:cNvSpPr/>
          <p:nvPr/>
        </p:nvSpPr>
        <p:spPr>
          <a:xfrm>
            <a:off x="1037025" y="1346175"/>
            <a:ext cx="9806100" cy="3712200"/>
          </a:xfrm>
          <a:prstGeom prst="round2DiagRect">
            <a:avLst>
              <a:gd fmla="val 16667" name="adj1"/>
              <a:gd fmla="val 0" name="adj2"/>
            </a:avLst>
          </a:prstGeom>
          <a:solidFill>
            <a:srgbClr val="FFF3DB">
              <a:alpha val="899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 name="Google Shape;419;g2e1d809731c_0_91"/>
          <p:cNvSpPr txBox="1"/>
          <p:nvPr/>
        </p:nvSpPr>
        <p:spPr>
          <a:xfrm>
            <a:off x="1618998" y="160490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Used for Land Affordability</a:t>
            </a:r>
            <a:endParaRPr b="1" i="0" sz="3200" u="none" cap="none" strike="noStrike">
              <a:solidFill>
                <a:srgbClr val="C97132"/>
              </a:solidFill>
              <a:latin typeface="Roboto Black"/>
              <a:ea typeface="Roboto Black"/>
              <a:cs typeface="Roboto Black"/>
              <a:sym typeface="Roboto Black"/>
            </a:endParaRPr>
          </a:p>
        </p:txBody>
      </p:sp>
      <p:sp>
        <p:nvSpPr>
          <p:cNvPr id="420" name="Google Shape;420;g2e1d809731c_0_91"/>
          <p:cNvSpPr txBox="1"/>
          <p:nvPr/>
        </p:nvSpPr>
        <p:spPr>
          <a:xfrm>
            <a:off x="2162324" y="2226475"/>
            <a:ext cx="9485400" cy="23088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1" lang="en-US" sz="2400">
                <a:solidFill>
                  <a:srgbClr val="45534A"/>
                </a:solidFill>
                <a:latin typeface="Garamond"/>
                <a:ea typeface="Garamond"/>
                <a:cs typeface="Garamond"/>
                <a:sym typeface="Garamond"/>
              </a:rPr>
              <a:t>For a Standard Property Purchase Transaction:</a:t>
            </a:r>
            <a:endParaRPr b="1" sz="2400">
              <a:solidFill>
                <a:srgbClr val="45534A"/>
              </a:solidFill>
              <a:latin typeface="Garamond"/>
              <a:ea typeface="Garamond"/>
              <a:cs typeface="Garamond"/>
              <a:sym typeface="Garamond"/>
            </a:endParaRPr>
          </a:p>
          <a:p>
            <a:pPr indent="0" lvl="0" marL="0" marR="0" rtl="0" algn="l">
              <a:lnSpc>
                <a:spcPct val="100000"/>
              </a:lnSpc>
              <a:spcBef>
                <a:spcPts val="0"/>
              </a:spcBef>
              <a:spcAft>
                <a:spcPts val="0"/>
              </a:spcAft>
              <a:buNone/>
            </a:pPr>
            <a:r>
              <a:t/>
            </a:r>
            <a:endParaRPr b="1" sz="2400">
              <a:solidFill>
                <a:srgbClr val="45534A"/>
              </a:solidFill>
              <a:latin typeface="Garamond"/>
              <a:ea typeface="Garamond"/>
              <a:cs typeface="Garamond"/>
              <a:sym typeface="Garamond"/>
            </a:endParaRPr>
          </a:p>
          <a:p>
            <a:pPr indent="-381000" lvl="0" marL="9144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Landowner conveys easement to easement holder</a:t>
            </a:r>
            <a:endParaRPr b="1" sz="2400">
              <a:solidFill>
                <a:srgbClr val="45534A"/>
              </a:solidFill>
              <a:latin typeface="Garamond"/>
              <a:ea typeface="Garamond"/>
              <a:cs typeface="Garamond"/>
              <a:sym typeface="Garamond"/>
            </a:endParaRPr>
          </a:p>
          <a:p>
            <a:pPr indent="-381000" lvl="0" marL="9144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Landowners and Buyers sign Purchase &amp; Sale Agreement</a:t>
            </a:r>
            <a:endParaRPr b="1" sz="2400">
              <a:solidFill>
                <a:srgbClr val="45534A"/>
              </a:solidFill>
              <a:latin typeface="Garamond"/>
              <a:ea typeface="Garamond"/>
              <a:cs typeface="Garamond"/>
              <a:sym typeface="Garamond"/>
            </a:endParaRPr>
          </a:p>
          <a:p>
            <a:pPr indent="-381000" lvl="0" marL="9144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Buyers sign a mortgage</a:t>
            </a:r>
            <a:endParaRPr b="1" sz="2400">
              <a:solidFill>
                <a:srgbClr val="45534A"/>
              </a:solidFill>
              <a:latin typeface="Garamond"/>
              <a:ea typeface="Garamond"/>
              <a:cs typeface="Garamond"/>
              <a:sym typeface="Garamond"/>
            </a:endParaRPr>
          </a:p>
        </p:txBody>
      </p:sp>
      <p:sp>
        <p:nvSpPr>
          <p:cNvPr id="421" name="Google Shape;421;g2e1d809731c_0_91"/>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2" name="Google Shape;422;g2e1d809731c_0_91"/>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g2e1d809731c_0_106"/>
          <p:cNvPicPr preferRelativeResize="0"/>
          <p:nvPr/>
        </p:nvPicPr>
        <p:blipFill>
          <a:blip r:embed="rId3">
            <a:alphaModFix/>
          </a:blip>
          <a:stretch>
            <a:fillRect/>
          </a:stretch>
        </p:blipFill>
        <p:spPr>
          <a:xfrm>
            <a:off x="0" y="0"/>
            <a:ext cx="12192000" cy="6748100"/>
          </a:xfrm>
          <a:prstGeom prst="rect">
            <a:avLst/>
          </a:prstGeom>
          <a:noFill/>
          <a:ln>
            <a:noFill/>
          </a:ln>
        </p:spPr>
      </p:pic>
      <p:sp>
        <p:nvSpPr>
          <p:cNvPr id="429" name="Google Shape;429;g2e1d809731c_0_106"/>
          <p:cNvSpPr txBox="1"/>
          <p:nvPr/>
        </p:nvSpPr>
        <p:spPr>
          <a:xfrm>
            <a:off x="3506400" y="1133325"/>
            <a:ext cx="51792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FFF3DB"/>
                </a:solidFill>
                <a:latin typeface="Roboto"/>
                <a:ea typeface="Roboto"/>
                <a:cs typeface="Roboto"/>
                <a:sym typeface="Roboto"/>
              </a:rPr>
              <a:t>Used for Land Affordability</a:t>
            </a:r>
            <a:endParaRPr b="1" i="0" sz="3200" u="none" cap="none" strike="noStrike">
              <a:solidFill>
                <a:srgbClr val="FFF3DB"/>
              </a:solidFill>
              <a:latin typeface="Roboto Black"/>
              <a:ea typeface="Roboto Black"/>
              <a:cs typeface="Roboto Black"/>
              <a:sym typeface="Roboto Black"/>
            </a:endParaRPr>
          </a:p>
        </p:txBody>
      </p:sp>
      <p:sp>
        <p:nvSpPr>
          <p:cNvPr id="430" name="Google Shape;430;g2e1d809731c_0_106"/>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1" name="Google Shape;431;g2e1d809731c_0_106"/>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pic>
        <p:nvPicPr>
          <p:cNvPr id="432" name="Google Shape;432;g2e1d809731c_0_106"/>
          <p:cNvPicPr preferRelativeResize="0"/>
          <p:nvPr/>
        </p:nvPicPr>
        <p:blipFill>
          <a:blip r:embed="rId4">
            <a:alphaModFix/>
          </a:blip>
          <a:stretch>
            <a:fillRect/>
          </a:stretch>
        </p:blipFill>
        <p:spPr>
          <a:xfrm>
            <a:off x="3010387" y="1854950"/>
            <a:ext cx="6171225" cy="42017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g2e1d809731c_0_122"/>
          <p:cNvPicPr preferRelativeResize="0"/>
          <p:nvPr/>
        </p:nvPicPr>
        <p:blipFill>
          <a:blip r:embed="rId3">
            <a:alphaModFix/>
          </a:blip>
          <a:stretch>
            <a:fillRect/>
          </a:stretch>
        </p:blipFill>
        <p:spPr>
          <a:xfrm>
            <a:off x="0" y="0"/>
            <a:ext cx="12192000" cy="6705601"/>
          </a:xfrm>
          <a:prstGeom prst="rect">
            <a:avLst/>
          </a:prstGeom>
          <a:noFill/>
          <a:ln>
            <a:noFill/>
          </a:ln>
        </p:spPr>
      </p:pic>
      <p:sp>
        <p:nvSpPr>
          <p:cNvPr id="439" name="Google Shape;439;g2e1d809731c_0_122"/>
          <p:cNvSpPr/>
          <p:nvPr/>
        </p:nvSpPr>
        <p:spPr>
          <a:xfrm>
            <a:off x="990150" y="1326300"/>
            <a:ext cx="10211700" cy="4329600"/>
          </a:xfrm>
          <a:prstGeom prst="round2DiagRect">
            <a:avLst>
              <a:gd fmla="val 16667" name="adj1"/>
              <a:gd fmla="val 0" name="adj2"/>
            </a:avLst>
          </a:prstGeom>
          <a:solidFill>
            <a:srgbClr val="FFF3DB">
              <a:alpha val="867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g2e1d809731c_0_122"/>
          <p:cNvSpPr txBox="1"/>
          <p:nvPr/>
        </p:nvSpPr>
        <p:spPr>
          <a:xfrm>
            <a:off x="1603723" y="1641482"/>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Inter"/>
                <a:ea typeface="Inter"/>
                <a:cs typeface="Inter"/>
                <a:sym typeface="Inter"/>
              </a:rPr>
              <a:t>Used to Pay Off a Mortgage</a:t>
            </a:r>
            <a:endParaRPr i="0" sz="3200" u="none" cap="none" strike="noStrike">
              <a:solidFill>
                <a:srgbClr val="C97132"/>
              </a:solidFill>
              <a:latin typeface="Inter Black"/>
              <a:ea typeface="Inter Black"/>
              <a:cs typeface="Inter Black"/>
              <a:sym typeface="Inter Black"/>
            </a:endParaRPr>
          </a:p>
        </p:txBody>
      </p:sp>
      <p:sp>
        <p:nvSpPr>
          <p:cNvPr id="441" name="Google Shape;441;g2e1d809731c_0_122"/>
          <p:cNvSpPr txBox="1"/>
          <p:nvPr/>
        </p:nvSpPr>
        <p:spPr>
          <a:xfrm>
            <a:off x="1887299" y="2367000"/>
            <a:ext cx="9485400" cy="2124000"/>
          </a:xfrm>
          <a:prstGeom prst="rect">
            <a:avLst/>
          </a:prstGeom>
          <a:noFill/>
          <a:ln>
            <a:noFill/>
          </a:ln>
        </p:spPr>
        <p:txBody>
          <a:bodyPr anchorCtr="0" anchor="t" bIns="45700" lIns="0" spcFirstLastPara="1" rIns="91425" wrap="square" tIns="45700">
            <a:spAutoFit/>
          </a:bodyPr>
          <a:lstStyle/>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If landowner already owns the property</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Capital gains tax is still due</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Consider a mortgage interest deduction, if home included</a:t>
            </a:r>
            <a:endParaRPr b="1" sz="2400">
              <a:solidFill>
                <a:srgbClr val="45534A"/>
              </a:solidFill>
              <a:latin typeface="Garamond"/>
              <a:ea typeface="Garamond"/>
              <a:cs typeface="Garamond"/>
              <a:sym typeface="Garamond"/>
            </a:endParaRPr>
          </a:p>
          <a:p>
            <a:pPr indent="-381000" lvl="0" marL="457200" marR="0" rtl="0" algn="l">
              <a:lnSpc>
                <a:spcPct val="15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Discuss with lender: Subordination, Pre-payment, Reamortization</a:t>
            </a:r>
            <a:endParaRPr b="1" sz="2400">
              <a:solidFill>
                <a:srgbClr val="45534A"/>
              </a:solidFill>
              <a:latin typeface="Garamond"/>
              <a:ea typeface="Garamond"/>
              <a:cs typeface="Garamond"/>
              <a:sym typeface="Garamond"/>
            </a:endParaRPr>
          </a:p>
        </p:txBody>
      </p:sp>
      <p:sp>
        <p:nvSpPr>
          <p:cNvPr id="442" name="Google Shape;442;g2e1d809731c_0_122"/>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g2e1d809731c_0_122"/>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g2e1d809731c_0_0"/>
          <p:cNvPicPr preferRelativeResize="0"/>
          <p:nvPr/>
        </p:nvPicPr>
        <p:blipFill>
          <a:blip r:embed="rId3">
            <a:alphaModFix/>
          </a:blip>
          <a:stretch>
            <a:fillRect/>
          </a:stretch>
        </p:blipFill>
        <p:spPr>
          <a:xfrm>
            <a:off x="0" y="-1"/>
            <a:ext cx="12192000" cy="6685400"/>
          </a:xfrm>
          <a:prstGeom prst="rect">
            <a:avLst/>
          </a:prstGeom>
          <a:noFill/>
          <a:ln>
            <a:noFill/>
          </a:ln>
        </p:spPr>
      </p:pic>
      <p:sp>
        <p:nvSpPr>
          <p:cNvPr id="450" name="Google Shape;450;g2e1d809731c_0_0"/>
          <p:cNvSpPr/>
          <p:nvPr/>
        </p:nvSpPr>
        <p:spPr>
          <a:xfrm>
            <a:off x="721950" y="1284400"/>
            <a:ext cx="10930200" cy="5083500"/>
          </a:xfrm>
          <a:prstGeom prst="round2DiagRect">
            <a:avLst>
              <a:gd fmla="val 16667" name="adj1"/>
              <a:gd fmla="val 0" name="adj2"/>
            </a:avLst>
          </a:prstGeom>
          <a:solidFill>
            <a:srgbClr val="FFF3DB">
              <a:alpha val="8553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1" name="Google Shape;451;g2e1d809731c_0_0"/>
          <p:cNvSpPr txBox="1"/>
          <p:nvPr/>
        </p:nvSpPr>
        <p:spPr>
          <a:xfrm>
            <a:off x="1454925" y="140725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Subordination</a:t>
            </a:r>
            <a:endParaRPr b="1" i="0" sz="3200" u="none" cap="none" strike="noStrike">
              <a:solidFill>
                <a:srgbClr val="C97132"/>
              </a:solidFill>
              <a:latin typeface="Roboto Black"/>
              <a:ea typeface="Roboto Black"/>
              <a:cs typeface="Roboto Black"/>
              <a:sym typeface="Roboto Black"/>
            </a:endParaRPr>
          </a:p>
        </p:txBody>
      </p:sp>
      <p:sp>
        <p:nvSpPr>
          <p:cNvPr id="452" name="Google Shape;452;g2e1d809731c_0_0"/>
          <p:cNvSpPr txBox="1"/>
          <p:nvPr/>
        </p:nvSpPr>
        <p:spPr>
          <a:xfrm>
            <a:off x="1670675" y="1992250"/>
            <a:ext cx="10088700" cy="1569900"/>
          </a:xfrm>
          <a:prstGeom prst="rect">
            <a:avLst/>
          </a:prstGeom>
          <a:noFill/>
          <a:ln>
            <a:noFill/>
          </a:ln>
        </p:spPr>
        <p:txBody>
          <a:bodyPr anchorCtr="0" anchor="t" bIns="45700" lIns="0" spcFirstLastPara="1" rIns="91425" wrap="square" tIns="45700">
            <a:spAutoFit/>
          </a:bodyPr>
          <a:lstStyle/>
          <a:p>
            <a:pPr indent="-457200" lvl="0" marL="457200" marR="0" rtl="0" algn="l">
              <a:lnSpc>
                <a:spcPct val="150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Required by IRS and most funders</a:t>
            </a:r>
            <a:endParaRPr b="1" sz="2400">
              <a:solidFill>
                <a:srgbClr val="45534A"/>
              </a:solidFill>
              <a:latin typeface="Garamond"/>
              <a:ea typeface="Garamond"/>
              <a:cs typeface="Garamond"/>
              <a:sym typeface="Garamond"/>
            </a:endParaRPr>
          </a:p>
          <a:p>
            <a:pPr indent="-457200" lvl="0" marL="457200" marR="0" rtl="0" algn="l">
              <a:lnSpc>
                <a:spcPct val="150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Usually granted: easement holder will not request foreclosure proceeds</a:t>
            </a:r>
            <a:endParaRPr b="1" sz="2400">
              <a:solidFill>
                <a:srgbClr val="45534A"/>
              </a:solidFill>
              <a:latin typeface="Garamond"/>
              <a:ea typeface="Garamond"/>
              <a:cs typeface="Garamond"/>
              <a:sym typeface="Garamond"/>
            </a:endParaRPr>
          </a:p>
          <a:p>
            <a:pPr indent="-457200" lvl="0" marL="457200" marR="0" rtl="0" algn="l">
              <a:lnSpc>
                <a:spcPct val="150000"/>
              </a:lnSpc>
              <a:spcBef>
                <a:spcPts val="0"/>
              </a:spcBef>
              <a:spcAft>
                <a:spcPts val="0"/>
              </a:spcAft>
              <a:buClr>
                <a:srgbClr val="45534A"/>
              </a:buClr>
              <a:buSzPts val="2400"/>
              <a:buFont typeface="Garamond"/>
              <a:buChar char="•"/>
            </a:pPr>
            <a:r>
              <a:rPr b="1" lang="en-US" sz="2400">
                <a:solidFill>
                  <a:srgbClr val="45534A"/>
                </a:solidFill>
                <a:latin typeface="Garamond"/>
                <a:ea typeface="Garamond"/>
                <a:cs typeface="Garamond"/>
                <a:sym typeface="Garamond"/>
              </a:rPr>
              <a:t>Lenders should determine if there will be sufficient collateral</a:t>
            </a:r>
            <a:endParaRPr b="1" sz="2400">
              <a:solidFill>
                <a:srgbClr val="45534A"/>
              </a:solidFill>
              <a:latin typeface="Garamond"/>
              <a:ea typeface="Garamond"/>
              <a:cs typeface="Garamond"/>
              <a:sym typeface="Garamond"/>
            </a:endParaRPr>
          </a:p>
        </p:txBody>
      </p:sp>
      <p:sp>
        <p:nvSpPr>
          <p:cNvPr id="453" name="Google Shape;453;g2e1d809731c_0_0"/>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4" name="Google Shape;454;g2e1d809731c_0_0"/>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Roboto Black"/>
                <a:ea typeface="Roboto Black"/>
                <a:cs typeface="Roboto Black"/>
                <a:sym typeface="Roboto Black"/>
              </a:rPr>
              <a:t>CONVEYING AN EASEMENT</a:t>
            </a:r>
            <a:endParaRPr b="0" i="0" sz="1400" u="none" cap="none" strike="noStrike">
              <a:solidFill>
                <a:srgbClr val="000000"/>
              </a:solidFill>
              <a:latin typeface="Arial"/>
              <a:ea typeface="Arial"/>
              <a:cs typeface="Arial"/>
              <a:sym typeface="Arial"/>
            </a:endParaRPr>
          </a:p>
        </p:txBody>
      </p:sp>
      <p:pic>
        <p:nvPicPr>
          <p:cNvPr id="455" name="Google Shape;455;g2e1d809731c_0_0"/>
          <p:cNvPicPr preferRelativeResize="0"/>
          <p:nvPr/>
        </p:nvPicPr>
        <p:blipFill>
          <a:blip r:embed="rId4">
            <a:alphaModFix/>
          </a:blip>
          <a:stretch>
            <a:fillRect/>
          </a:stretch>
        </p:blipFill>
        <p:spPr>
          <a:xfrm>
            <a:off x="2724150" y="3774600"/>
            <a:ext cx="6743700" cy="2209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g2e1d809731c_0_137"/>
          <p:cNvPicPr preferRelativeResize="0"/>
          <p:nvPr/>
        </p:nvPicPr>
        <p:blipFill>
          <a:blip r:embed="rId3">
            <a:alphaModFix/>
          </a:blip>
          <a:stretch>
            <a:fillRect/>
          </a:stretch>
        </p:blipFill>
        <p:spPr>
          <a:xfrm>
            <a:off x="0" y="0"/>
            <a:ext cx="12192000" cy="6731776"/>
          </a:xfrm>
          <a:prstGeom prst="rect">
            <a:avLst/>
          </a:prstGeom>
          <a:noFill/>
          <a:ln>
            <a:noFill/>
          </a:ln>
        </p:spPr>
      </p:pic>
      <p:sp>
        <p:nvSpPr>
          <p:cNvPr id="462" name="Google Shape;462;g2e1d809731c_0_137"/>
          <p:cNvSpPr/>
          <p:nvPr/>
        </p:nvSpPr>
        <p:spPr>
          <a:xfrm>
            <a:off x="1096650" y="1237650"/>
            <a:ext cx="9998700" cy="4382700"/>
          </a:xfrm>
          <a:prstGeom prst="round2DiagRect">
            <a:avLst>
              <a:gd fmla="val 16667" name="adj1"/>
              <a:gd fmla="val 0" name="adj2"/>
            </a:avLst>
          </a:prstGeom>
          <a:solidFill>
            <a:srgbClr val="FFF3DB">
              <a:alpha val="867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3" name="Google Shape;463;g2e1d809731c_0_137"/>
          <p:cNvSpPr txBox="1"/>
          <p:nvPr/>
        </p:nvSpPr>
        <p:spPr>
          <a:xfrm>
            <a:off x="1550498" y="156755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1031 Exchange</a:t>
            </a:r>
            <a:endParaRPr b="1" i="0" sz="3200" u="none" cap="none" strike="noStrike">
              <a:solidFill>
                <a:srgbClr val="C97132"/>
              </a:solidFill>
              <a:latin typeface="Roboto Black"/>
              <a:ea typeface="Roboto Black"/>
              <a:cs typeface="Roboto Black"/>
              <a:sym typeface="Roboto Black"/>
            </a:endParaRPr>
          </a:p>
        </p:txBody>
      </p:sp>
      <p:sp>
        <p:nvSpPr>
          <p:cNvPr id="464" name="Google Shape;464;g2e1d809731c_0_137"/>
          <p:cNvSpPr txBox="1"/>
          <p:nvPr/>
        </p:nvSpPr>
        <p:spPr>
          <a:xfrm>
            <a:off x="2162324" y="2226475"/>
            <a:ext cx="9485400" cy="2678100"/>
          </a:xfrm>
          <a:prstGeom prst="rect">
            <a:avLst/>
          </a:prstGeom>
          <a:noFill/>
          <a:ln>
            <a:noFill/>
          </a:ln>
        </p:spPr>
        <p:txBody>
          <a:bodyPr anchorCtr="0" anchor="t" bIns="45700" lIns="0" spcFirstLastPara="1" rIns="91425" wrap="square" tIns="45700">
            <a:spAutoFit/>
          </a:bodyPr>
          <a:lstStyle/>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Easement proceeds can be relinquished property</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Replacement </a:t>
            </a:r>
            <a:r>
              <a:rPr b="1" lang="en-US" sz="2400">
                <a:solidFill>
                  <a:srgbClr val="45534A"/>
                </a:solidFill>
                <a:latin typeface="Garamond"/>
                <a:ea typeface="Garamond"/>
                <a:cs typeface="Garamond"/>
                <a:sym typeface="Garamond"/>
              </a:rPr>
              <a:t>property</a:t>
            </a:r>
            <a:r>
              <a:rPr b="1" lang="en-US" sz="2400">
                <a:solidFill>
                  <a:srgbClr val="45534A"/>
                </a:solidFill>
                <a:latin typeface="Garamond"/>
                <a:ea typeface="Garamond"/>
                <a:cs typeface="Garamond"/>
                <a:sym typeface="Garamond"/>
              </a:rPr>
              <a:t> must carry ≥ debt</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Most difficult: 45-days to identify and 180-days to closing</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If timing is an issue, consider:</a:t>
            </a:r>
            <a:endParaRPr b="1" sz="2400">
              <a:solidFill>
                <a:srgbClr val="45534A"/>
              </a:solidFill>
              <a:latin typeface="Garamond"/>
              <a:ea typeface="Garamond"/>
              <a:cs typeface="Garamond"/>
              <a:sym typeface="Garamond"/>
            </a:endParaRPr>
          </a:p>
          <a:p>
            <a:pPr indent="-381000" lvl="1" marL="914400" marR="0" rtl="0" algn="l">
              <a:lnSpc>
                <a:spcPct val="100000"/>
              </a:lnSpc>
              <a:spcBef>
                <a:spcPts val="0"/>
              </a:spcBef>
              <a:spcAft>
                <a:spcPts val="0"/>
              </a:spcAft>
              <a:buClr>
                <a:srgbClr val="45534A"/>
              </a:buClr>
              <a:buSzPts val="2400"/>
              <a:buFont typeface="Garamond"/>
              <a:buAutoNum type="alphaLcPeriod"/>
            </a:pPr>
            <a:r>
              <a:rPr b="1" lang="en-US" sz="2400">
                <a:solidFill>
                  <a:srgbClr val="45534A"/>
                </a:solidFill>
                <a:latin typeface="Garamond"/>
                <a:ea typeface="Garamond"/>
                <a:cs typeface="Garamond"/>
                <a:sym typeface="Garamond"/>
              </a:rPr>
              <a:t>PSA with extended closing</a:t>
            </a:r>
            <a:endParaRPr b="1" sz="2400">
              <a:solidFill>
                <a:srgbClr val="45534A"/>
              </a:solidFill>
              <a:latin typeface="Garamond"/>
              <a:ea typeface="Garamond"/>
              <a:cs typeface="Garamond"/>
              <a:sym typeface="Garamond"/>
            </a:endParaRPr>
          </a:p>
          <a:p>
            <a:pPr indent="-381000" lvl="1" marL="914400" marR="0" rtl="0" algn="l">
              <a:lnSpc>
                <a:spcPct val="100000"/>
              </a:lnSpc>
              <a:spcBef>
                <a:spcPts val="0"/>
              </a:spcBef>
              <a:spcAft>
                <a:spcPts val="0"/>
              </a:spcAft>
              <a:buClr>
                <a:srgbClr val="45534A"/>
              </a:buClr>
              <a:buSzPts val="2400"/>
              <a:buFont typeface="Garamond"/>
              <a:buAutoNum type="alphaLcPeriod"/>
            </a:pPr>
            <a:r>
              <a:rPr b="1" lang="en-US" sz="2400">
                <a:solidFill>
                  <a:srgbClr val="45534A"/>
                </a:solidFill>
                <a:latin typeface="Garamond"/>
                <a:ea typeface="Garamond"/>
                <a:cs typeface="Garamond"/>
                <a:sym typeface="Garamond"/>
              </a:rPr>
              <a:t>Reverse exchange (risky)</a:t>
            </a:r>
            <a:endParaRPr b="1" sz="2400">
              <a:solidFill>
                <a:srgbClr val="45534A"/>
              </a:solidFill>
              <a:latin typeface="Garamond"/>
              <a:ea typeface="Garamond"/>
              <a:cs typeface="Garamond"/>
              <a:sym typeface="Garamond"/>
            </a:endParaRPr>
          </a:p>
          <a:p>
            <a:pPr indent="-381000" lvl="1" marL="914400" marR="0" rtl="0" algn="l">
              <a:lnSpc>
                <a:spcPct val="100000"/>
              </a:lnSpc>
              <a:spcBef>
                <a:spcPts val="0"/>
              </a:spcBef>
              <a:spcAft>
                <a:spcPts val="0"/>
              </a:spcAft>
              <a:buClr>
                <a:srgbClr val="45534A"/>
              </a:buClr>
              <a:buSzPts val="2400"/>
              <a:buFont typeface="Garamond"/>
              <a:buAutoNum type="alphaLcPeriod"/>
            </a:pPr>
            <a:r>
              <a:rPr b="1" lang="en-US" sz="2400">
                <a:solidFill>
                  <a:srgbClr val="45534A"/>
                </a:solidFill>
                <a:latin typeface="Garamond"/>
                <a:ea typeface="Garamond"/>
                <a:cs typeface="Garamond"/>
                <a:sym typeface="Garamond"/>
              </a:rPr>
              <a:t>Gap title holder</a:t>
            </a:r>
            <a:endParaRPr b="1" sz="2400">
              <a:solidFill>
                <a:srgbClr val="45534A"/>
              </a:solidFill>
              <a:latin typeface="Garamond"/>
              <a:ea typeface="Garamond"/>
              <a:cs typeface="Garamond"/>
              <a:sym typeface="Garamond"/>
            </a:endParaRPr>
          </a:p>
        </p:txBody>
      </p:sp>
      <p:sp>
        <p:nvSpPr>
          <p:cNvPr id="465" name="Google Shape;465;g2e1d809731c_0_137"/>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6" name="Google Shape;466;g2e1d809731c_0_137"/>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g2e1d809731c_0_152"/>
          <p:cNvPicPr preferRelativeResize="0"/>
          <p:nvPr/>
        </p:nvPicPr>
        <p:blipFill>
          <a:blip r:embed="rId3">
            <a:alphaModFix/>
          </a:blip>
          <a:stretch>
            <a:fillRect/>
          </a:stretch>
        </p:blipFill>
        <p:spPr>
          <a:xfrm>
            <a:off x="0" y="0"/>
            <a:ext cx="12192000" cy="6722901"/>
          </a:xfrm>
          <a:prstGeom prst="rect">
            <a:avLst/>
          </a:prstGeom>
          <a:noFill/>
          <a:ln>
            <a:noFill/>
          </a:ln>
        </p:spPr>
      </p:pic>
      <p:sp>
        <p:nvSpPr>
          <p:cNvPr id="473" name="Google Shape;473;g2e1d809731c_0_152"/>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4" name="Google Shape;474;g2e1d809731c_0_152"/>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pic>
        <p:nvPicPr>
          <p:cNvPr id="475" name="Google Shape;475;g2e1d809731c_0_152"/>
          <p:cNvPicPr preferRelativeResize="0"/>
          <p:nvPr/>
        </p:nvPicPr>
        <p:blipFill>
          <a:blip r:embed="rId4">
            <a:alphaModFix/>
          </a:blip>
          <a:stretch>
            <a:fillRect/>
          </a:stretch>
        </p:blipFill>
        <p:spPr>
          <a:xfrm>
            <a:off x="2352675" y="1134875"/>
            <a:ext cx="7486650" cy="52387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g2e1d809731c_0_168"/>
          <p:cNvPicPr preferRelativeResize="0"/>
          <p:nvPr/>
        </p:nvPicPr>
        <p:blipFill>
          <a:blip r:embed="rId3">
            <a:alphaModFix/>
          </a:blip>
          <a:stretch>
            <a:fillRect/>
          </a:stretch>
        </p:blipFill>
        <p:spPr>
          <a:xfrm>
            <a:off x="-25" y="0"/>
            <a:ext cx="11898752" cy="6708825"/>
          </a:xfrm>
          <a:prstGeom prst="rect">
            <a:avLst/>
          </a:prstGeom>
          <a:noFill/>
          <a:ln>
            <a:noFill/>
          </a:ln>
        </p:spPr>
      </p:pic>
      <p:sp>
        <p:nvSpPr>
          <p:cNvPr id="482" name="Google Shape;482;g2e1d809731c_0_168"/>
          <p:cNvSpPr/>
          <p:nvPr/>
        </p:nvSpPr>
        <p:spPr>
          <a:xfrm>
            <a:off x="975475" y="1246500"/>
            <a:ext cx="10095300" cy="3941700"/>
          </a:xfrm>
          <a:prstGeom prst="round2DiagRect">
            <a:avLst>
              <a:gd fmla="val 16667" name="adj1"/>
              <a:gd fmla="val 0" name="adj2"/>
            </a:avLst>
          </a:prstGeom>
          <a:solidFill>
            <a:srgbClr val="FFF3DB">
              <a:alpha val="905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3" name="Google Shape;483;g2e1d809731c_0_168"/>
          <p:cNvSpPr txBox="1"/>
          <p:nvPr/>
        </p:nvSpPr>
        <p:spPr>
          <a:xfrm>
            <a:off x="1517048" y="1549732"/>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Donation</a:t>
            </a:r>
            <a:endParaRPr b="1" i="0" sz="3200" u="none" cap="none" strike="noStrike">
              <a:solidFill>
                <a:srgbClr val="C97132"/>
              </a:solidFill>
              <a:latin typeface="Roboto Black"/>
              <a:ea typeface="Roboto Black"/>
              <a:cs typeface="Roboto Black"/>
              <a:sym typeface="Roboto Black"/>
            </a:endParaRPr>
          </a:p>
        </p:txBody>
      </p:sp>
      <p:sp>
        <p:nvSpPr>
          <p:cNvPr id="484" name="Google Shape;484;g2e1d809731c_0_168"/>
          <p:cNvSpPr txBox="1"/>
          <p:nvPr/>
        </p:nvSpPr>
        <p:spPr>
          <a:xfrm>
            <a:off x="2055299" y="2089950"/>
            <a:ext cx="9485400" cy="2678100"/>
          </a:xfrm>
          <a:prstGeom prst="rect">
            <a:avLst/>
          </a:prstGeom>
          <a:noFill/>
          <a:ln>
            <a:noFill/>
          </a:ln>
        </p:spPr>
        <p:txBody>
          <a:bodyPr anchorCtr="0" anchor="t" bIns="45700" lIns="0" spcFirstLastPara="1" rIns="91425" wrap="square" tIns="45700">
            <a:spAutoFit/>
          </a:bodyPr>
          <a:lstStyle/>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Estate</a:t>
            </a:r>
            <a:r>
              <a:rPr b="1" lang="en-US" sz="2400">
                <a:solidFill>
                  <a:srgbClr val="45534A"/>
                </a:solidFill>
                <a:latin typeface="Garamond"/>
                <a:ea typeface="Garamond"/>
                <a:cs typeface="Garamond"/>
                <a:sym typeface="Garamond"/>
              </a:rPr>
              <a:t> Tax</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Gift Tax - reduces property value, speeding up gift timeline</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Property Tax - Unaffected if under Farm &amp; Forest Tax Deferral</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Income Tax - § 170(h)</a:t>
            </a:r>
            <a:endParaRPr b="1" sz="2400">
              <a:solidFill>
                <a:srgbClr val="45534A"/>
              </a:solidFill>
              <a:latin typeface="Garamond"/>
              <a:ea typeface="Garamond"/>
              <a:cs typeface="Garamond"/>
              <a:sym typeface="Garamond"/>
            </a:endParaRPr>
          </a:p>
          <a:p>
            <a:pPr indent="-381000" lvl="1" marL="914400" marR="0" rtl="0" algn="l">
              <a:lnSpc>
                <a:spcPct val="100000"/>
              </a:lnSpc>
              <a:spcBef>
                <a:spcPts val="0"/>
              </a:spcBef>
              <a:spcAft>
                <a:spcPts val="0"/>
              </a:spcAft>
              <a:buClr>
                <a:srgbClr val="45534A"/>
              </a:buClr>
              <a:buSzPts val="2400"/>
              <a:buFont typeface="Garamond"/>
              <a:buAutoNum type="alphaLcPeriod"/>
            </a:pPr>
            <a:r>
              <a:rPr b="1" lang="en-US" sz="2400">
                <a:solidFill>
                  <a:srgbClr val="45534A"/>
                </a:solidFill>
                <a:latin typeface="Garamond"/>
                <a:ea typeface="Garamond"/>
                <a:cs typeface="Garamond"/>
                <a:sym typeface="Garamond"/>
              </a:rPr>
              <a:t>Carry forward 15 years</a:t>
            </a:r>
            <a:endParaRPr b="1" sz="2400">
              <a:solidFill>
                <a:srgbClr val="45534A"/>
              </a:solidFill>
              <a:latin typeface="Garamond"/>
              <a:ea typeface="Garamond"/>
              <a:cs typeface="Garamond"/>
              <a:sym typeface="Garamond"/>
            </a:endParaRPr>
          </a:p>
          <a:p>
            <a:pPr indent="-381000" lvl="1" marL="914400" marR="0" rtl="0" algn="l">
              <a:lnSpc>
                <a:spcPct val="100000"/>
              </a:lnSpc>
              <a:spcBef>
                <a:spcPts val="0"/>
              </a:spcBef>
              <a:spcAft>
                <a:spcPts val="0"/>
              </a:spcAft>
              <a:buClr>
                <a:srgbClr val="45534A"/>
              </a:buClr>
              <a:buSzPts val="2400"/>
              <a:buFont typeface="Garamond"/>
              <a:buAutoNum type="alphaLcPeriod"/>
            </a:pPr>
            <a:r>
              <a:rPr b="1" lang="en-US" sz="2400">
                <a:solidFill>
                  <a:srgbClr val="45534A"/>
                </a:solidFill>
                <a:latin typeface="Garamond"/>
                <a:ea typeface="Garamond"/>
                <a:cs typeface="Garamond"/>
                <a:sym typeface="Garamond"/>
              </a:rPr>
              <a:t>Up to 100% of AGI / year for “qualified farmer or rancher”</a:t>
            </a:r>
            <a:endParaRPr b="1" sz="2400">
              <a:solidFill>
                <a:srgbClr val="45534A"/>
              </a:solidFill>
              <a:latin typeface="Garamond"/>
              <a:ea typeface="Garamond"/>
              <a:cs typeface="Garamond"/>
              <a:sym typeface="Garamond"/>
            </a:endParaRPr>
          </a:p>
          <a:p>
            <a:pPr indent="-381000" lvl="1" marL="914400" marR="0" rtl="0" algn="l">
              <a:lnSpc>
                <a:spcPct val="100000"/>
              </a:lnSpc>
              <a:spcBef>
                <a:spcPts val="0"/>
              </a:spcBef>
              <a:spcAft>
                <a:spcPts val="0"/>
              </a:spcAft>
              <a:buClr>
                <a:srgbClr val="45534A"/>
              </a:buClr>
              <a:buSzPts val="2400"/>
              <a:buFont typeface="Garamond"/>
              <a:buAutoNum type="alphaLcPeriod"/>
            </a:pPr>
            <a:r>
              <a:rPr b="1" lang="en-US" sz="2400">
                <a:solidFill>
                  <a:srgbClr val="45534A"/>
                </a:solidFill>
                <a:latin typeface="Garamond"/>
                <a:ea typeface="Garamond"/>
                <a:cs typeface="Garamond"/>
                <a:sym typeface="Garamond"/>
              </a:rPr>
              <a:t>Otherwise 50% AGI/year</a:t>
            </a:r>
            <a:endParaRPr b="1" sz="2400">
              <a:solidFill>
                <a:srgbClr val="45534A"/>
              </a:solidFill>
              <a:latin typeface="Garamond"/>
              <a:ea typeface="Garamond"/>
              <a:cs typeface="Garamond"/>
              <a:sym typeface="Garamond"/>
            </a:endParaRPr>
          </a:p>
        </p:txBody>
      </p:sp>
      <p:sp>
        <p:nvSpPr>
          <p:cNvPr id="485" name="Google Shape;485;g2e1d809731c_0_168"/>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6" name="Google Shape;486;g2e1d809731c_0_168"/>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g2e1d809731c_0_185"/>
          <p:cNvPicPr preferRelativeResize="0"/>
          <p:nvPr/>
        </p:nvPicPr>
        <p:blipFill>
          <a:blip r:embed="rId3">
            <a:alphaModFix/>
          </a:blip>
          <a:stretch>
            <a:fillRect/>
          </a:stretch>
        </p:blipFill>
        <p:spPr>
          <a:xfrm>
            <a:off x="34475" y="-356725"/>
            <a:ext cx="12123051" cy="7062200"/>
          </a:xfrm>
          <a:prstGeom prst="rect">
            <a:avLst/>
          </a:prstGeom>
          <a:noFill/>
          <a:ln>
            <a:noFill/>
          </a:ln>
        </p:spPr>
      </p:pic>
      <p:sp>
        <p:nvSpPr>
          <p:cNvPr id="493" name="Google Shape;493;g2e1d809731c_0_185"/>
          <p:cNvSpPr/>
          <p:nvPr/>
        </p:nvSpPr>
        <p:spPr>
          <a:xfrm>
            <a:off x="624750" y="1121750"/>
            <a:ext cx="10942500" cy="5243700"/>
          </a:xfrm>
          <a:prstGeom prst="round2DiagRect">
            <a:avLst>
              <a:gd fmla="val 16667" name="adj1"/>
              <a:gd fmla="val 0" name="adj2"/>
            </a:avLst>
          </a:prstGeom>
          <a:solidFill>
            <a:srgbClr val="FFF3DB">
              <a:alpha val="905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94" name="Google Shape;494;g2e1d809731c_0_185"/>
          <p:cNvSpPr txBox="1"/>
          <p:nvPr/>
        </p:nvSpPr>
        <p:spPr>
          <a:xfrm>
            <a:off x="1534873" y="121280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C97132"/>
                </a:solidFill>
                <a:latin typeface="Roboto"/>
                <a:ea typeface="Roboto"/>
                <a:cs typeface="Roboto"/>
                <a:sym typeface="Roboto"/>
              </a:rPr>
              <a:t>Donation</a:t>
            </a:r>
            <a:endParaRPr b="1" i="0" sz="3200" u="none" cap="none" strike="noStrike">
              <a:solidFill>
                <a:srgbClr val="C97132"/>
              </a:solidFill>
              <a:latin typeface="Roboto Black"/>
              <a:ea typeface="Roboto Black"/>
              <a:cs typeface="Roboto Black"/>
              <a:sym typeface="Roboto Black"/>
            </a:endParaRPr>
          </a:p>
        </p:txBody>
      </p:sp>
      <p:sp>
        <p:nvSpPr>
          <p:cNvPr id="495" name="Google Shape;495;g2e1d809731c_0_185"/>
          <p:cNvSpPr txBox="1"/>
          <p:nvPr/>
        </p:nvSpPr>
        <p:spPr>
          <a:xfrm>
            <a:off x="2081849" y="1726450"/>
            <a:ext cx="9485400" cy="12006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None/>
            </a:pPr>
            <a:r>
              <a:rPr b="1" lang="en-US" sz="2400">
                <a:solidFill>
                  <a:srgbClr val="45534A"/>
                </a:solidFill>
                <a:latin typeface="Garamond"/>
                <a:ea typeface="Garamond"/>
                <a:cs typeface="Garamond"/>
                <a:sym typeface="Garamond"/>
              </a:rPr>
              <a:t>Areas for IRS Scrutiny</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Abusive Donations - low before-value, high after-value</a:t>
            </a:r>
            <a:endParaRPr b="1" sz="2400">
              <a:solidFill>
                <a:srgbClr val="45534A"/>
              </a:solidFill>
              <a:latin typeface="Garamond"/>
              <a:ea typeface="Garamond"/>
              <a:cs typeface="Garamond"/>
              <a:sym typeface="Garamond"/>
            </a:endParaRPr>
          </a:p>
          <a:p>
            <a:pPr indent="-3810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Personal Benefit - net increased value including adjacent properties</a:t>
            </a:r>
            <a:endParaRPr b="1" sz="2400">
              <a:solidFill>
                <a:srgbClr val="45534A"/>
              </a:solidFill>
              <a:latin typeface="Garamond"/>
              <a:ea typeface="Garamond"/>
              <a:cs typeface="Garamond"/>
              <a:sym typeface="Garamond"/>
            </a:endParaRPr>
          </a:p>
        </p:txBody>
      </p:sp>
      <p:sp>
        <p:nvSpPr>
          <p:cNvPr id="496" name="Google Shape;496;g2e1d809731c_0_185"/>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7" name="Google Shape;497;g2e1d809731c_0_185"/>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pic>
        <p:nvPicPr>
          <p:cNvPr id="498" name="Google Shape;498;g2e1d809731c_0_185"/>
          <p:cNvPicPr preferRelativeResize="0"/>
          <p:nvPr/>
        </p:nvPicPr>
        <p:blipFill>
          <a:blip r:embed="rId4">
            <a:alphaModFix/>
          </a:blip>
          <a:stretch>
            <a:fillRect/>
          </a:stretch>
        </p:blipFill>
        <p:spPr>
          <a:xfrm>
            <a:off x="2505075" y="2927050"/>
            <a:ext cx="7021650" cy="327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g2e1d809731c_0_201"/>
          <p:cNvPicPr preferRelativeResize="0"/>
          <p:nvPr/>
        </p:nvPicPr>
        <p:blipFill>
          <a:blip r:embed="rId3">
            <a:alphaModFix/>
          </a:blip>
          <a:stretch>
            <a:fillRect/>
          </a:stretch>
        </p:blipFill>
        <p:spPr>
          <a:xfrm>
            <a:off x="0" y="0"/>
            <a:ext cx="12192000" cy="6740025"/>
          </a:xfrm>
          <a:prstGeom prst="rect">
            <a:avLst/>
          </a:prstGeom>
          <a:noFill/>
          <a:ln>
            <a:noFill/>
          </a:ln>
        </p:spPr>
      </p:pic>
      <p:sp>
        <p:nvSpPr>
          <p:cNvPr id="505" name="Google Shape;505;g2e1d809731c_0_201"/>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6" name="Google Shape;506;g2e1d809731c_0_201"/>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3A131"/>
                </a:solidFill>
                <a:latin typeface="Roboto Black"/>
                <a:ea typeface="Roboto Black"/>
                <a:cs typeface="Roboto Black"/>
                <a:sym typeface="Roboto Black"/>
              </a:rPr>
              <a:t>WHY CONVEY</a:t>
            </a:r>
            <a:r>
              <a:rPr b="1" i="0" lang="en-US" sz="1600" u="none" cap="none" strike="noStrike">
                <a:solidFill>
                  <a:srgbClr val="F3A131"/>
                </a:solidFill>
                <a:latin typeface="Roboto Black"/>
                <a:ea typeface="Roboto Black"/>
                <a:cs typeface="Roboto Black"/>
                <a:sym typeface="Roboto Black"/>
              </a:rPr>
              <a:t> AN EASEMENT</a:t>
            </a:r>
            <a:endParaRPr b="0" i="0" sz="1400" u="none" cap="none" strike="noStrike">
              <a:solidFill>
                <a:srgbClr val="000000"/>
              </a:solidFill>
              <a:latin typeface="Arial"/>
              <a:ea typeface="Arial"/>
              <a:cs typeface="Arial"/>
              <a:sym typeface="Arial"/>
            </a:endParaRPr>
          </a:p>
        </p:txBody>
      </p:sp>
      <p:pic>
        <p:nvPicPr>
          <p:cNvPr id="507" name="Google Shape;507;g2e1d809731c_0_201"/>
          <p:cNvPicPr preferRelativeResize="0"/>
          <p:nvPr/>
        </p:nvPicPr>
        <p:blipFill>
          <a:blip r:embed="rId4">
            <a:alphaModFix/>
          </a:blip>
          <a:stretch>
            <a:fillRect/>
          </a:stretch>
        </p:blipFill>
        <p:spPr>
          <a:xfrm>
            <a:off x="2391200" y="1916625"/>
            <a:ext cx="7677150" cy="35242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5"/>
          <p:cNvPicPr preferRelativeResize="0"/>
          <p:nvPr/>
        </p:nvPicPr>
        <p:blipFill rotWithShape="1">
          <a:blip r:embed="rId3">
            <a:alphaModFix/>
          </a:blip>
          <a:srcRect b="0" l="0" r="0" t="0"/>
          <a:stretch/>
        </p:blipFill>
        <p:spPr>
          <a:xfrm>
            <a:off x="0" y="8394"/>
            <a:ext cx="12163950" cy="6806106"/>
          </a:xfrm>
          <a:prstGeom prst="rect">
            <a:avLst/>
          </a:prstGeom>
          <a:noFill/>
          <a:ln>
            <a:noFill/>
          </a:ln>
        </p:spPr>
      </p:pic>
      <p:sp>
        <p:nvSpPr>
          <p:cNvPr id="105" name="Google Shape;105;p5"/>
          <p:cNvSpPr/>
          <p:nvPr/>
        </p:nvSpPr>
        <p:spPr>
          <a:xfrm>
            <a:off x="0" y="-17553"/>
            <a:ext cx="12192000" cy="6858000"/>
          </a:xfrm>
          <a:prstGeom prst="rect">
            <a:avLst/>
          </a:prstGeom>
          <a:solidFill>
            <a:srgbClr val="45534A">
              <a:alpha val="9058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5"/>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7" name="Google Shape;107;p5"/>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8" name="Google Shape;108;p5"/>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5"/>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10" name="Google Shape;110;p5"/>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111" name="Google Shape;111;p5"/>
          <p:cNvSpPr/>
          <p:nvPr/>
        </p:nvSpPr>
        <p:spPr>
          <a:xfrm flipH="1" rot="10800000">
            <a:off x="0" y="358297"/>
            <a:ext cx="1875934" cy="490809"/>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5"/>
          <p:cNvSpPr txBox="1"/>
          <p:nvPr/>
        </p:nvSpPr>
        <p:spPr>
          <a:xfrm>
            <a:off x="274323" y="430021"/>
            <a:ext cx="2115668"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SUCCESSION</a:t>
            </a:r>
            <a:endParaRPr b="1" i="0" sz="1800" u="none" cap="none" strike="noStrike">
              <a:solidFill>
                <a:srgbClr val="C97132"/>
              </a:solidFill>
              <a:latin typeface="Inter"/>
              <a:ea typeface="Inter"/>
              <a:cs typeface="Inter"/>
              <a:sym typeface="Inter"/>
            </a:endParaRPr>
          </a:p>
        </p:txBody>
      </p:sp>
      <p:sp>
        <p:nvSpPr>
          <p:cNvPr id="113" name="Google Shape;113;p5"/>
          <p:cNvSpPr txBox="1"/>
          <p:nvPr/>
        </p:nvSpPr>
        <p:spPr>
          <a:xfrm>
            <a:off x="2381948" y="1378019"/>
            <a:ext cx="7401246" cy="1077218"/>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3200" u="none" cap="none" strike="noStrike">
                <a:solidFill>
                  <a:srgbClr val="FFF3DB"/>
                </a:solidFill>
                <a:latin typeface="Inter SemiBold"/>
                <a:ea typeface="Inter SemiBold"/>
                <a:cs typeface="Inter SemiBold"/>
                <a:sym typeface="Inter SemiBold"/>
              </a:rPr>
              <a:t>No Succession Plan May Cause</a:t>
            </a:r>
            <a:br>
              <a:rPr i="0" lang="en-US" sz="3200" u="none" cap="none" strike="noStrike">
                <a:solidFill>
                  <a:srgbClr val="FFF3DB"/>
                </a:solidFill>
                <a:latin typeface="Inter SemiBold"/>
                <a:ea typeface="Inter SemiBold"/>
                <a:cs typeface="Inter SemiBold"/>
                <a:sym typeface="Inter SemiBold"/>
              </a:rPr>
            </a:br>
            <a:r>
              <a:rPr i="0" lang="en-US" sz="3200" u="none" cap="none" strike="noStrike">
                <a:solidFill>
                  <a:srgbClr val="FFF3DB"/>
                </a:solidFill>
                <a:latin typeface="Inter SemiBold"/>
                <a:ea typeface="Inter SemiBold"/>
                <a:cs typeface="Inter SemiBold"/>
                <a:sym typeface="Inter SemiBold"/>
              </a:rPr>
              <a:t>Fragmentation or Consolidation</a:t>
            </a:r>
            <a:endParaRPr i="0" sz="1400" u="none" cap="none" strike="noStrike">
              <a:solidFill>
                <a:srgbClr val="000000"/>
              </a:solidFill>
              <a:latin typeface="Inter SemiBold"/>
              <a:ea typeface="Inter SemiBold"/>
              <a:cs typeface="Inter SemiBold"/>
              <a:sym typeface="Inter SemiBold"/>
            </a:endParaRPr>
          </a:p>
        </p:txBody>
      </p:sp>
      <p:sp>
        <p:nvSpPr>
          <p:cNvPr id="114" name="Google Shape;114;p5"/>
          <p:cNvSpPr txBox="1"/>
          <p:nvPr/>
        </p:nvSpPr>
        <p:spPr>
          <a:xfrm>
            <a:off x="8791887" y="5060211"/>
            <a:ext cx="2676363" cy="840448"/>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Harder for beginning farmers</a:t>
            </a:r>
            <a:endParaRPr b="1" i="0" sz="2400" u="none" cap="none" strike="noStrike">
              <a:solidFill>
                <a:srgbClr val="FFF3DB"/>
              </a:solidFill>
              <a:latin typeface="Garamond"/>
              <a:ea typeface="Garamond"/>
              <a:cs typeface="Garamond"/>
              <a:sym typeface="Garamond"/>
            </a:endParaRPr>
          </a:p>
        </p:txBody>
      </p:sp>
      <p:sp>
        <p:nvSpPr>
          <p:cNvPr id="115" name="Google Shape;115;p5"/>
          <p:cNvSpPr txBox="1"/>
          <p:nvPr/>
        </p:nvSpPr>
        <p:spPr>
          <a:xfrm>
            <a:off x="1262095" y="5060211"/>
            <a:ext cx="2447236" cy="830997"/>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Parcels sold to pay fees &amp; taxes</a:t>
            </a:r>
            <a:endParaRPr b="1" i="0" sz="2400" u="none" cap="none" strike="noStrike">
              <a:solidFill>
                <a:srgbClr val="FFF3DB"/>
              </a:solidFill>
              <a:latin typeface="Garamond"/>
              <a:ea typeface="Garamond"/>
              <a:cs typeface="Garamond"/>
              <a:sym typeface="Garamond"/>
            </a:endParaRPr>
          </a:p>
        </p:txBody>
      </p:sp>
      <p:sp>
        <p:nvSpPr>
          <p:cNvPr id="116" name="Google Shape;116;p5"/>
          <p:cNvSpPr txBox="1"/>
          <p:nvPr/>
        </p:nvSpPr>
        <p:spPr>
          <a:xfrm>
            <a:off x="5024141" y="5069662"/>
            <a:ext cx="2115668" cy="830997"/>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Converted to non-farm uses</a:t>
            </a:r>
            <a:endParaRPr b="1" i="0" sz="2400" u="none" cap="none" strike="noStrike">
              <a:solidFill>
                <a:srgbClr val="FFF3DB"/>
              </a:solidFill>
              <a:latin typeface="Garamond"/>
              <a:ea typeface="Garamond"/>
              <a:cs typeface="Garamond"/>
              <a:sym typeface="Garamond"/>
            </a:endParaRPr>
          </a:p>
        </p:txBody>
      </p:sp>
      <p:pic>
        <p:nvPicPr>
          <p:cNvPr descr="Logo&#10;&#10;Description automatically generated" id="117" name="Google Shape;117;p5"/>
          <p:cNvPicPr preferRelativeResize="0"/>
          <p:nvPr/>
        </p:nvPicPr>
        <p:blipFill rotWithShape="1">
          <a:blip r:embed="rId5">
            <a:alphaModFix/>
          </a:blip>
          <a:srcRect b="0" l="0" r="0" t="0"/>
          <a:stretch/>
        </p:blipFill>
        <p:spPr>
          <a:xfrm>
            <a:off x="1571313" y="3025840"/>
            <a:ext cx="1828800" cy="1887663"/>
          </a:xfrm>
          <a:prstGeom prst="rect">
            <a:avLst/>
          </a:prstGeom>
          <a:noFill/>
          <a:ln>
            <a:noFill/>
          </a:ln>
        </p:spPr>
      </p:pic>
      <p:pic>
        <p:nvPicPr>
          <p:cNvPr descr="Icon&#10;&#10;Description automatically generated" id="118" name="Google Shape;118;p5"/>
          <p:cNvPicPr preferRelativeResize="0"/>
          <p:nvPr/>
        </p:nvPicPr>
        <p:blipFill rotWithShape="1">
          <a:blip r:embed="rId6">
            <a:alphaModFix/>
          </a:blip>
          <a:srcRect b="0" l="0" r="0" t="0"/>
          <a:stretch/>
        </p:blipFill>
        <p:spPr>
          <a:xfrm>
            <a:off x="8791887" y="2820687"/>
            <a:ext cx="2385043" cy="2090392"/>
          </a:xfrm>
          <a:prstGeom prst="rect">
            <a:avLst/>
          </a:prstGeom>
          <a:noFill/>
          <a:ln>
            <a:noFill/>
          </a:ln>
        </p:spPr>
      </p:pic>
      <p:pic>
        <p:nvPicPr>
          <p:cNvPr descr="A picture containing text, clipart, vector graphics&#10;&#10;Description automatically generated" id="119" name="Google Shape;119;p5"/>
          <p:cNvPicPr preferRelativeResize="0"/>
          <p:nvPr/>
        </p:nvPicPr>
        <p:blipFill rotWithShape="1">
          <a:blip r:embed="rId7">
            <a:alphaModFix/>
          </a:blip>
          <a:srcRect b="0" l="0" r="0" t="0"/>
          <a:stretch/>
        </p:blipFill>
        <p:spPr>
          <a:xfrm>
            <a:off x="5071259" y="2997247"/>
            <a:ext cx="2049482" cy="194484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g2e1d809731c_0_47"/>
          <p:cNvPicPr preferRelativeResize="0"/>
          <p:nvPr/>
        </p:nvPicPr>
        <p:blipFill rotWithShape="1">
          <a:blip r:embed="rId3">
            <a:alphaModFix/>
          </a:blip>
          <a:srcRect b="12473" l="0" r="0" t="12473"/>
          <a:stretch/>
        </p:blipFill>
        <p:spPr>
          <a:xfrm>
            <a:off x="0" y="0"/>
            <a:ext cx="12192000" cy="6858001"/>
          </a:xfrm>
          <a:prstGeom prst="rect">
            <a:avLst/>
          </a:prstGeom>
          <a:noFill/>
          <a:ln>
            <a:noFill/>
          </a:ln>
        </p:spPr>
      </p:pic>
      <p:sp>
        <p:nvSpPr>
          <p:cNvPr id="514" name="Google Shape;514;g2e1d809731c_0_47"/>
          <p:cNvSpPr/>
          <p:nvPr/>
        </p:nvSpPr>
        <p:spPr>
          <a:xfrm>
            <a:off x="0" y="0"/>
            <a:ext cx="12192000" cy="6858000"/>
          </a:xfrm>
          <a:prstGeom prst="rect">
            <a:avLst/>
          </a:prstGeom>
          <a:solidFill>
            <a:srgbClr val="45534A">
              <a:alpha val="839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5" name="Google Shape;515;g2e1d809731c_0_47"/>
          <p:cNvSpPr/>
          <p:nvPr/>
        </p:nvSpPr>
        <p:spPr>
          <a:xfrm>
            <a:off x="0" y="6720396"/>
            <a:ext cx="9245700" cy="137700"/>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6" name="Google Shape;516;g2e1d809731c_0_47"/>
          <p:cNvSpPr/>
          <p:nvPr/>
        </p:nvSpPr>
        <p:spPr>
          <a:xfrm>
            <a:off x="9245596" y="6720396"/>
            <a:ext cx="1371600" cy="137700"/>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7" name="Google Shape;517;g2e1d809731c_0_47"/>
          <p:cNvSpPr/>
          <p:nvPr/>
        </p:nvSpPr>
        <p:spPr>
          <a:xfrm>
            <a:off x="10617196" y="6720396"/>
            <a:ext cx="914400" cy="137700"/>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8" name="Google Shape;518;g2e1d809731c_0_47"/>
          <p:cNvSpPr/>
          <p:nvPr/>
        </p:nvSpPr>
        <p:spPr>
          <a:xfrm>
            <a:off x="11531596" y="6720396"/>
            <a:ext cx="660300" cy="137700"/>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519" name="Google Shape;519;g2e1d809731c_0_47"/>
          <p:cNvPicPr preferRelativeResize="0"/>
          <p:nvPr/>
        </p:nvPicPr>
        <p:blipFill rotWithShape="1">
          <a:blip r:embed="rId4">
            <a:alphaModFix/>
          </a:blip>
          <a:srcRect b="0" l="0" r="0" t="0"/>
          <a:stretch/>
        </p:blipFill>
        <p:spPr>
          <a:xfrm>
            <a:off x="9783194" y="286175"/>
            <a:ext cx="2134575" cy="595218"/>
          </a:xfrm>
          <a:prstGeom prst="rect">
            <a:avLst/>
          </a:prstGeom>
          <a:noFill/>
          <a:ln>
            <a:noFill/>
          </a:ln>
        </p:spPr>
      </p:pic>
      <p:sp>
        <p:nvSpPr>
          <p:cNvPr id="520" name="Google Shape;520;g2e1d809731c_0_47"/>
          <p:cNvSpPr/>
          <p:nvPr/>
        </p:nvSpPr>
        <p:spPr>
          <a:xfrm>
            <a:off x="3246900" y="2971550"/>
            <a:ext cx="5698200" cy="766500"/>
          </a:xfrm>
          <a:prstGeom prst="round2DiagRect">
            <a:avLst>
              <a:gd fmla="val 25719"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1" name="Google Shape;521;g2e1d809731c_0_47"/>
          <p:cNvSpPr txBox="1"/>
          <p:nvPr/>
        </p:nvSpPr>
        <p:spPr>
          <a:xfrm>
            <a:off x="3246900" y="3093200"/>
            <a:ext cx="5698200" cy="523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lang="en-US" sz="2800">
                <a:solidFill>
                  <a:srgbClr val="C97132"/>
                </a:solidFill>
                <a:latin typeface="Roboto Black"/>
                <a:ea typeface="Roboto Black"/>
                <a:cs typeface="Roboto Black"/>
                <a:sym typeface="Roboto Black"/>
              </a:rPr>
              <a:t>HOW TO</a:t>
            </a:r>
            <a:r>
              <a:rPr b="1" lang="en-US" sz="2800">
                <a:solidFill>
                  <a:srgbClr val="C97132"/>
                </a:solidFill>
                <a:latin typeface="Roboto Black"/>
                <a:ea typeface="Roboto Black"/>
                <a:cs typeface="Roboto Black"/>
                <a:sym typeface="Roboto Black"/>
              </a:rPr>
              <a:t> CONVEY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p27"/>
          <p:cNvPicPr preferRelativeResize="0"/>
          <p:nvPr/>
        </p:nvPicPr>
        <p:blipFill>
          <a:blip r:embed="rId3">
            <a:alphaModFix/>
          </a:blip>
          <a:stretch>
            <a:fillRect/>
          </a:stretch>
        </p:blipFill>
        <p:spPr>
          <a:xfrm>
            <a:off x="25" y="0"/>
            <a:ext cx="12152576" cy="6753399"/>
          </a:xfrm>
          <a:prstGeom prst="rect">
            <a:avLst/>
          </a:prstGeom>
          <a:noFill/>
          <a:ln>
            <a:noFill/>
          </a:ln>
        </p:spPr>
      </p:pic>
      <p:sp>
        <p:nvSpPr>
          <p:cNvPr id="528" name="Google Shape;528;p27"/>
          <p:cNvSpPr/>
          <p:nvPr/>
        </p:nvSpPr>
        <p:spPr>
          <a:xfrm>
            <a:off x="975475" y="1380275"/>
            <a:ext cx="10157700" cy="4806900"/>
          </a:xfrm>
          <a:prstGeom prst="round2DiagRect">
            <a:avLst>
              <a:gd fmla="val 16667" name="adj1"/>
              <a:gd fmla="val 0" name="adj2"/>
            </a:avLst>
          </a:prstGeom>
          <a:solidFill>
            <a:srgbClr val="FFF3DB">
              <a:alpha val="9119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9" name="Google Shape;529;p27"/>
          <p:cNvSpPr txBox="1"/>
          <p:nvPr/>
        </p:nvSpPr>
        <p:spPr>
          <a:xfrm>
            <a:off x="1552723" y="1576457"/>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C97132"/>
                </a:solidFill>
                <a:latin typeface="Roboto"/>
                <a:ea typeface="Roboto"/>
                <a:cs typeface="Roboto"/>
                <a:sym typeface="Roboto"/>
              </a:rPr>
              <a:t>Steps to Granting an Easement</a:t>
            </a:r>
            <a:endParaRPr b="1" i="0" sz="3200" u="none" cap="none" strike="noStrike">
              <a:solidFill>
                <a:srgbClr val="C97132"/>
              </a:solidFill>
              <a:latin typeface="Roboto Black"/>
              <a:ea typeface="Roboto Black"/>
              <a:cs typeface="Roboto Black"/>
              <a:sym typeface="Roboto Black"/>
            </a:endParaRPr>
          </a:p>
        </p:txBody>
      </p:sp>
      <p:sp>
        <p:nvSpPr>
          <p:cNvPr id="530" name="Google Shape;530;p27"/>
          <p:cNvSpPr txBox="1"/>
          <p:nvPr/>
        </p:nvSpPr>
        <p:spPr>
          <a:xfrm>
            <a:off x="2305036" y="2226486"/>
            <a:ext cx="8772300" cy="4371300"/>
          </a:xfrm>
          <a:prstGeom prst="rect">
            <a:avLst/>
          </a:prstGeom>
          <a:noFill/>
          <a:ln>
            <a:noFill/>
          </a:ln>
        </p:spPr>
        <p:txBody>
          <a:bodyPr anchorCtr="0" anchor="t" bIns="45700" lIns="0" spcFirstLastPara="1" rIns="91425" wrap="square" tIns="45700">
            <a:spAutoFit/>
          </a:bodyPr>
          <a:lstStyle/>
          <a:p>
            <a:pPr indent="-457200" lvl="0" marL="457200" marR="0" rtl="0" algn="l">
              <a:lnSpc>
                <a:spcPct val="100000"/>
              </a:lnSpc>
              <a:spcBef>
                <a:spcPts val="0"/>
              </a:spcBef>
              <a:spcAft>
                <a:spcPts val="0"/>
              </a:spcAft>
              <a:buClr>
                <a:srgbClr val="45534A"/>
              </a:buClr>
              <a:buSzPts val="2400"/>
              <a:buFont typeface="Garamond"/>
              <a:buAutoNum type="arabicPeriod"/>
            </a:pPr>
            <a:r>
              <a:rPr b="1" i="0" lang="en-US" sz="2400" u="none" cap="none" strike="noStrike">
                <a:solidFill>
                  <a:srgbClr val="45534A"/>
                </a:solidFill>
                <a:latin typeface="Garamond"/>
                <a:ea typeface="Garamond"/>
                <a:cs typeface="Garamond"/>
                <a:sym typeface="Garamond"/>
              </a:rPr>
              <a:t>Choose an easement holder</a:t>
            </a:r>
            <a:endParaRPr b="1" sz="2400">
              <a:solidFill>
                <a:srgbClr val="45534A"/>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Hire an experienced attorney and accountant</a:t>
            </a:r>
            <a:endParaRPr b="1" sz="2400">
              <a:solidFill>
                <a:srgbClr val="45534A"/>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Negotiate terms</a:t>
            </a:r>
            <a:endParaRPr b="1" sz="2400">
              <a:solidFill>
                <a:srgbClr val="45534A"/>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Easement holder applies for funding (if landowner wants)</a:t>
            </a:r>
            <a:endParaRPr b="1" sz="2400">
              <a:solidFill>
                <a:srgbClr val="45534A"/>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Garamond"/>
              <a:buAutoNum type="arabicPeriod"/>
            </a:pPr>
            <a:r>
              <a:rPr b="1" i="0" lang="en-US" sz="2400" u="none" cap="none" strike="noStrike">
                <a:solidFill>
                  <a:srgbClr val="45534A"/>
                </a:solidFill>
                <a:latin typeface="Garamond"/>
                <a:ea typeface="Garamond"/>
                <a:cs typeface="Garamond"/>
                <a:sym typeface="Garamond"/>
              </a:rPr>
              <a:t>Easement holder does due diligence</a:t>
            </a:r>
            <a:endParaRPr b="1" i="0" sz="1400" u="none" cap="none" strike="noStrike">
              <a:solidFill>
                <a:srgbClr val="000000"/>
              </a:solidFill>
              <a:latin typeface="Garamond"/>
              <a:ea typeface="Garamond"/>
              <a:cs typeface="Garamond"/>
              <a:sym typeface="Garamond"/>
            </a:endParaRPr>
          </a:p>
          <a:p>
            <a:pPr indent="-457200" lvl="1" marL="914400" marR="0" rtl="0" algn="l">
              <a:lnSpc>
                <a:spcPct val="100000"/>
              </a:lnSpc>
              <a:spcBef>
                <a:spcPts val="0"/>
              </a:spcBef>
              <a:spcAft>
                <a:spcPts val="0"/>
              </a:spcAft>
              <a:buClr>
                <a:srgbClr val="45534A"/>
              </a:buClr>
              <a:buSzPts val="2400"/>
              <a:buFont typeface="Garamond"/>
              <a:buChar char="•"/>
            </a:pPr>
            <a:r>
              <a:rPr b="1" i="0" lang="en-US" sz="2400" u="none" cap="none" strike="noStrike">
                <a:solidFill>
                  <a:srgbClr val="45534A"/>
                </a:solidFill>
                <a:latin typeface="Garamond"/>
                <a:ea typeface="Garamond"/>
                <a:cs typeface="Garamond"/>
                <a:sym typeface="Garamond"/>
              </a:rPr>
              <a:t>Title search</a:t>
            </a:r>
            <a:endParaRPr b="1" i="0" sz="1400" u="none" cap="none" strike="noStrike">
              <a:solidFill>
                <a:srgbClr val="000000"/>
              </a:solidFill>
              <a:latin typeface="Garamond"/>
              <a:ea typeface="Garamond"/>
              <a:cs typeface="Garamond"/>
              <a:sym typeface="Garamond"/>
            </a:endParaRPr>
          </a:p>
          <a:p>
            <a:pPr indent="-457200" lvl="1" marL="914400" marR="0" rtl="0" algn="l">
              <a:lnSpc>
                <a:spcPct val="100000"/>
              </a:lnSpc>
              <a:spcBef>
                <a:spcPts val="0"/>
              </a:spcBef>
              <a:spcAft>
                <a:spcPts val="0"/>
              </a:spcAft>
              <a:buClr>
                <a:srgbClr val="45534A"/>
              </a:buClr>
              <a:buSzPts val="2400"/>
              <a:buFont typeface="Garamond"/>
              <a:buChar char="•"/>
            </a:pPr>
            <a:r>
              <a:rPr b="1" i="0" lang="en-US" sz="2400" u="none" cap="none" strike="noStrike">
                <a:solidFill>
                  <a:srgbClr val="45534A"/>
                </a:solidFill>
                <a:latin typeface="Garamond"/>
                <a:ea typeface="Garamond"/>
                <a:cs typeface="Garamond"/>
                <a:sym typeface="Garamond"/>
              </a:rPr>
              <a:t>Appraisal</a:t>
            </a:r>
            <a:endParaRPr b="1" i="0" sz="1400" u="none" cap="none" strike="noStrike">
              <a:solidFill>
                <a:srgbClr val="000000"/>
              </a:solidFill>
              <a:latin typeface="Garamond"/>
              <a:ea typeface="Garamond"/>
              <a:cs typeface="Garamond"/>
              <a:sym typeface="Garamond"/>
            </a:endParaRPr>
          </a:p>
          <a:p>
            <a:pPr indent="-457200" lvl="1" marL="914400" marR="0" rtl="0" algn="l">
              <a:lnSpc>
                <a:spcPct val="100000"/>
              </a:lnSpc>
              <a:spcBef>
                <a:spcPts val="0"/>
              </a:spcBef>
              <a:spcAft>
                <a:spcPts val="0"/>
              </a:spcAft>
              <a:buClr>
                <a:srgbClr val="45534A"/>
              </a:buClr>
              <a:buSzPts val="2400"/>
              <a:buFont typeface="Garamond"/>
              <a:buChar char="•"/>
            </a:pPr>
            <a:r>
              <a:rPr b="1" i="0" lang="en-US" sz="2400" u="none" cap="none" strike="noStrike">
                <a:solidFill>
                  <a:srgbClr val="45534A"/>
                </a:solidFill>
                <a:latin typeface="Garamond"/>
                <a:ea typeface="Garamond"/>
                <a:cs typeface="Garamond"/>
                <a:sym typeface="Garamond"/>
              </a:rPr>
              <a:t>Possible survey</a:t>
            </a:r>
            <a:endParaRPr b="1" i="0" sz="1400" u="none" cap="none" strike="noStrike">
              <a:solidFill>
                <a:srgbClr val="000000"/>
              </a:solidFill>
              <a:latin typeface="Garamond"/>
              <a:ea typeface="Garamond"/>
              <a:cs typeface="Garamond"/>
              <a:sym typeface="Garamond"/>
            </a:endParaRPr>
          </a:p>
          <a:p>
            <a:pPr indent="-457200" lvl="1" marL="914400" marR="0" rtl="0" algn="l">
              <a:lnSpc>
                <a:spcPct val="100000"/>
              </a:lnSpc>
              <a:spcBef>
                <a:spcPts val="0"/>
              </a:spcBef>
              <a:spcAft>
                <a:spcPts val="0"/>
              </a:spcAft>
              <a:buClr>
                <a:srgbClr val="45534A"/>
              </a:buClr>
              <a:buSzPts val="2400"/>
              <a:buFont typeface="Garamond"/>
              <a:buChar char="•"/>
            </a:pPr>
            <a:r>
              <a:rPr b="1" i="0" lang="en-US" sz="2400" u="none" cap="none" strike="noStrike">
                <a:solidFill>
                  <a:srgbClr val="45534A"/>
                </a:solidFill>
                <a:latin typeface="Garamond"/>
                <a:ea typeface="Garamond"/>
                <a:cs typeface="Garamond"/>
                <a:sym typeface="Garamond"/>
              </a:rPr>
              <a:t>Baseline report</a:t>
            </a:r>
            <a:endParaRPr b="1" i="0" sz="1400" u="none" cap="none" strike="noStrike">
              <a:solidFill>
                <a:srgbClr val="000000"/>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Garamond"/>
              <a:buAutoNum type="arabicPeriod"/>
            </a:pPr>
            <a:r>
              <a:rPr b="1" lang="en-US" sz="2400">
                <a:solidFill>
                  <a:srgbClr val="45534A"/>
                </a:solidFill>
                <a:latin typeface="Garamond"/>
                <a:ea typeface="Garamond"/>
                <a:cs typeface="Garamond"/>
                <a:sym typeface="Garamond"/>
              </a:rPr>
              <a:t>Close on the easement</a:t>
            </a:r>
            <a:endParaRPr b="1" i="0" sz="1400" u="none" cap="none" strike="noStrike">
              <a:solidFill>
                <a:srgbClr val="000000"/>
              </a:solidFill>
              <a:latin typeface="Garamond"/>
              <a:ea typeface="Garamond"/>
              <a:cs typeface="Garamond"/>
              <a:sym typeface="Garamond"/>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2400"/>
              <a:buFont typeface="Calibri"/>
              <a:buNone/>
            </a:pPr>
            <a:r>
              <a:t/>
            </a:r>
            <a:endParaRPr b="1" i="0" sz="2400" u="none" cap="none" strike="noStrike">
              <a:solidFill>
                <a:srgbClr val="45534A"/>
              </a:solidFill>
              <a:latin typeface="Garamond"/>
              <a:ea typeface="Garamond"/>
              <a:cs typeface="Garamond"/>
              <a:sym typeface="Garamond"/>
            </a:endParaRPr>
          </a:p>
        </p:txBody>
      </p:sp>
      <p:sp>
        <p:nvSpPr>
          <p:cNvPr id="531" name="Google Shape;531;p27"/>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2" name="Google Shape;532;p27"/>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Roboto Black"/>
                <a:ea typeface="Roboto Black"/>
                <a:cs typeface="Roboto Black"/>
                <a:sym typeface="Roboto Black"/>
              </a:rPr>
              <a:t>CONVEYING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id="538" name="Google Shape;538;p29"/>
          <p:cNvPicPr preferRelativeResize="0"/>
          <p:nvPr/>
        </p:nvPicPr>
        <p:blipFill>
          <a:blip r:embed="rId3">
            <a:alphaModFix/>
          </a:blip>
          <a:stretch>
            <a:fillRect/>
          </a:stretch>
        </p:blipFill>
        <p:spPr>
          <a:xfrm>
            <a:off x="0" y="0"/>
            <a:ext cx="12192000" cy="6721048"/>
          </a:xfrm>
          <a:prstGeom prst="rect">
            <a:avLst/>
          </a:prstGeom>
          <a:noFill/>
          <a:ln>
            <a:noFill/>
          </a:ln>
        </p:spPr>
      </p:pic>
      <p:sp>
        <p:nvSpPr>
          <p:cNvPr id="539" name="Google Shape;539;p29"/>
          <p:cNvSpPr/>
          <p:nvPr/>
        </p:nvSpPr>
        <p:spPr>
          <a:xfrm>
            <a:off x="2091825" y="2369050"/>
            <a:ext cx="7794300" cy="3273000"/>
          </a:xfrm>
          <a:prstGeom prst="round2DiagRect">
            <a:avLst>
              <a:gd fmla="val 16667" name="adj1"/>
              <a:gd fmla="val 0" name="adj2"/>
            </a:avLst>
          </a:prstGeom>
          <a:solidFill>
            <a:srgbClr val="FFF3DB">
              <a:alpha val="842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0" name="Google Shape;540;p29"/>
          <p:cNvSpPr txBox="1"/>
          <p:nvPr/>
        </p:nvSpPr>
        <p:spPr>
          <a:xfrm>
            <a:off x="2346825" y="2698182"/>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C97132"/>
                </a:solidFill>
                <a:latin typeface="Roboto"/>
                <a:ea typeface="Roboto"/>
                <a:cs typeface="Roboto"/>
                <a:sym typeface="Roboto"/>
              </a:rPr>
              <a:t>What Happens Afterwards?</a:t>
            </a:r>
            <a:endParaRPr b="1" i="0" sz="3200" u="none" cap="none" strike="noStrike">
              <a:solidFill>
                <a:srgbClr val="C97132"/>
              </a:solidFill>
              <a:latin typeface="Roboto Black"/>
              <a:ea typeface="Roboto Black"/>
              <a:cs typeface="Roboto Black"/>
              <a:sym typeface="Roboto Black"/>
            </a:endParaRPr>
          </a:p>
        </p:txBody>
      </p:sp>
      <p:sp>
        <p:nvSpPr>
          <p:cNvPr id="541" name="Google Shape;541;p29"/>
          <p:cNvSpPr txBox="1"/>
          <p:nvPr/>
        </p:nvSpPr>
        <p:spPr>
          <a:xfrm>
            <a:off x="2965388" y="3508711"/>
            <a:ext cx="8772300" cy="1939500"/>
          </a:xfrm>
          <a:prstGeom prst="rect">
            <a:avLst/>
          </a:prstGeom>
          <a:noFill/>
          <a:ln>
            <a:noFill/>
          </a:ln>
        </p:spPr>
        <p:txBody>
          <a:bodyPr anchorCtr="0" anchor="t" bIns="45700" lIns="0" spcFirstLastPara="1" rIns="91425" wrap="square" tIns="45700">
            <a:spAutoFit/>
          </a:bodyPr>
          <a:lstStyle/>
          <a:p>
            <a:pPr indent="-457200" lvl="0" marL="457200" marR="0" rtl="0" algn="l">
              <a:lnSpc>
                <a:spcPct val="100000"/>
              </a:lnSpc>
              <a:spcBef>
                <a:spcPts val="0"/>
              </a:spcBef>
              <a:spcAft>
                <a:spcPts val="0"/>
              </a:spcAft>
              <a:buClr>
                <a:srgbClr val="45534A"/>
              </a:buClr>
              <a:buSzPts val="2400"/>
              <a:buFont typeface="Arial"/>
              <a:buChar char="•"/>
            </a:pPr>
            <a:r>
              <a:rPr b="1" i="0" lang="en-US" sz="2400" u="none" cap="none" strike="noStrike">
                <a:solidFill>
                  <a:srgbClr val="45534A"/>
                </a:solidFill>
                <a:latin typeface="Garamond"/>
                <a:ea typeface="Garamond"/>
                <a:cs typeface="Garamond"/>
                <a:sym typeface="Garamond"/>
              </a:rPr>
              <a:t>Annual monitoring by land trust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5534A"/>
              </a:buClr>
              <a:buSzPts val="2400"/>
              <a:buFont typeface="Arial"/>
              <a:buChar char="•"/>
            </a:pPr>
            <a:r>
              <a:rPr b="1" i="0" lang="en-US" sz="2400" u="none" cap="none" strike="noStrike">
                <a:solidFill>
                  <a:srgbClr val="45534A"/>
                </a:solidFill>
                <a:latin typeface="Garamond"/>
                <a:ea typeface="Garamond"/>
                <a:cs typeface="Garamond"/>
                <a:sym typeface="Garamond"/>
              </a:rPr>
              <a:t>Landowner ow</a:t>
            </a:r>
            <a:r>
              <a:rPr b="1" lang="en-US" sz="2400">
                <a:solidFill>
                  <a:srgbClr val="45534A"/>
                </a:solidFill>
                <a:latin typeface="Garamond"/>
                <a:ea typeface="Garamond"/>
                <a:cs typeface="Garamond"/>
                <a:sym typeface="Garamond"/>
              </a:rPr>
              <a:t>ns the property</a:t>
            </a:r>
            <a:endParaRPr b="1" sz="2400">
              <a:solidFill>
                <a:srgbClr val="45534A"/>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Arial"/>
              <a:buChar char="•"/>
            </a:pPr>
            <a:r>
              <a:rPr b="1" lang="en-US" sz="2400">
                <a:solidFill>
                  <a:srgbClr val="45534A"/>
                </a:solidFill>
                <a:latin typeface="Garamond"/>
                <a:ea typeface="Garamond"/>
                <a:cs typeface="Garamond"/>
                <a:sym typeface="Garamond"/>
              </a:rPr>
              <a:t>Landowner </a:t>
            </a:r>
            <a:r>
              <a:rPr b="1" i="0" lang="en-US" sz="2400" u="none" cap="none" strike="noStrike">
                <a:solidFill>
                  <a:srgbClr val="45534A"/>
                </a:solidFill>
                <a:latin typeface="Garamond"/>
                <a:ea typeface="Garamond"/>
                <a:cs typeface="Garamond"/>
                <a:sym typeface="Garamond"/>
              </a:rPr>
              <a:t>continues day-to-day management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45534A"/>
              </a:buClr>
              <a:buSzPts val="2400"/>
              <a:buFont typeface="Arial"/>
              <a:buChar char="•"/>
            </a:pPr>
            <a:r>
              <a:rPr b="1" i="0" lang="en-US" sz="2400" u="none" cap="none" strike="noStrike">
                <a:solidFill>
                  <a:srgbClr val="45534A"/>
                </a:solidFill>
                <a:latin typeface="Garamond"/>
                <a:ea typeface="Garamond"/>
                <a:cs typeface="Garamond"/>
                <a:sym typeface="Garamond"/>
              </a:rPr>
              <a:t>Enforcement, if needed</a:t>
            </a:r>
            <a:endParaRPr b="1" i="0" sz="2400" u="none" cap="none" strike="noStrike">
              <a:solidFill>
                <a:srgbClr val="45534A"/>
              </a:solidFill>
              <a:latin typeface="Garamond"/>
              <a:ea typeface="Garamond"/>
              <a:cs typeface="Garamond"/>
              <a:sym typeface="Garamond"/>
            </a:endParaRPr>
          </a:p>
          <a:p>
            <a:pPr indent="-457200" lvl="0" marL="457200" marR="0" rtl="0" algn="l">
              <a:lnSpc>
                <a:spcPct val="100000"/>
              </a:lnSpc>
              <a:spcBef>
                <a:spcPts val="0"/>
              </a:spcBef>
              <a:spcAft>
                <a:spcPts val="0"/>
              </a:spcAft>
              <a:buClr>
                <a:srgbClr val="45534A"/>
              </a:buClr>
              <a:buSzPts val="2400"/>
              <a:buFont typeface="Garamond"/>
              <a:buChar char="•"/>
            </a:pPr>
            <a:r>
              <a:rPr b="1" lang="en-US" sz="2400" u="sng">
                <a:solidFill>
                  <a:srgbClr val="45534A"/>
                </a:solidFill>
                <a:latin typeface="Garamond"/>
                <a:ea typeface="Garamond"/>
                <a:cs typeface="Garamond"/>
                <a:sym typeface="Garamond"/>
              </a:rPr>
              <a:t>Paid for by Stewardship Endowment</a:t>
            </a:r>
            <a:endParaRPr b="1" sz="2400" u="sng">
              <a:solidFill>
                <a:srgbClr val="45534A"/>
              </a:solidFill>
              <a:latin typeface="Garamond"/>
              <a:ea typeface="Garamond"/>
              <a:cs typeface="Garamond"/>
              <a:sym typeface="Garamond"/>
            </a:endParaRPr>
          </a:p>
        </p:txBody>
      </p:sp>
      <p:sp>
        <p:nvSpPr>
          <p:cNvPr id="542" name="Google Shape;542;p29"/>
          <p:cNvSpPr/>
          <p:nvPr/>
        </p:nvSpPr>
        <p:spPr>
          <a:xfrm flipH="1" rot="10800000">
            <a:off x="-1" y="358303"/>
            <a:ext cx="3675900" cy="490800"/>
          </a:xfrm>
          <a:prstGeom prst="round1Rect">
            <a:avLst>
              <a:gd fmla="val 41667" name="adj"/>
            </a:avLst>
          </a:prstGeom>
          <a:solidFill>
            <a:srgbClr val="45534A"/>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p29"/>
          <p:cNvSpPr txBox="1"/>
          <p:nvPr/>
        </p:nvSpPr>
        <p:spPr>
          <a:xfrm>
            <a:off x="274323" y="430021"/>
            <a:ext cx="35043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Roboto Black"/>
                <a:ea typeface="Roboto Black"/>
                <a:cs typeface="Roboto Black"/>
                <a:sym typeface="Roboto Black"/>
              </a:rPr>
              <a:t>CONVEYING AN EASEMENT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61"/>
          <p:cNvPicPr preferRelativeResize="0"/>
          <p:nvPr/>
        </p:nvPicPr>
        <p:blipFill>
          <a:blip r:embed="rId3">
            <a:alphaModFix/>
          </a:blip>
          <a:stretch>
            <a:fillRect/>
          </a:stretch>
        </p:blipFill>
        <p:spPr>
          <a:xfrm>
            <a:off x="0" y="0"/>
            <a:ext cx="12192000" cy="6858001"/>
          </a:xfrm>
          <a:prstGeom prst="rect">
            <a:avLst/>
          </a:prstGeom>
          <a:noFill/>
          <a:ln>
            <a:noFill/>
          </a:ln>
        </p:spPr>
      </p:pic>
      <p:sp>
        <p:nvSpPr>
          <p:cNvPr id="549" name="Google Shape;549;p61"/>
          <p:cNvSpPr/>
          <p:nvPr/>
        </p:nvSpPr>
        <p:spPr>
          <a:xfrm>
            <a:off x="1235700" y="985500"/>
            <a:ext cx="9720600" cy="4887000"/>
          </a:xfrm>
          <a:prstGeom prst="round2DiagRect">
            <a:avLst>
              <a:gd fmla="val 16667" name="adj1"/>
              <a:gd fmla="val 0" name="adj2"/>
            </a:avLst>
          </a:prstGeom>
          <a:solidFill>
            <a:srgbClr val="45534A">
              <a:alpha val="798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0" name="Google Shape;550;p61"/>
          <p:cNvSpPr txBox="1"/>
          <p:nvPr>
            <p:ph idx="1" type="body"/>
          </p:nvPr>
        </p:nvSpPr>
        <p:spPr>
          <a:xfrm>
            <a:off x="1661650" y="1673075"/>
            <a:ext cx="8458500" cy="1419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ctr">
              <a:lnSpc>
                <a:spcPct val="100000"/>
              </a:lnSpc>
              <a:spcBef>
                <a:spcPts val="0"/>
              </a:spcBef>
              <a:spcAft>
                <a:spcPts val="0"/>
              </a:spcAft>
              <a:buSzPts val="3600"/>
              <a:buNone/>
            </a:pPr>
            <a:r>
              <a:t/>
            </a:r>
            <a:endParaRPr/>
          </a:p>
          <a:p>
            <a:pPr indent="0" lvl="0" marL="0" rtl="0" algn="ctr">
              <a:lnSpc>
                <a:spcPct val="100000"/>
              </a:lnSpc>
              <a:spcBef>
                <a:spcPts val="0"/>
              </a:spcBef>
              <a:spcAft>
                <a:spcPts val="0"/>
              </a:spcAft>
              <a:buSzPts val="1400"/>
              <a:buNone/>
            </a:pPr>
            <a:r>
              <a:t/>
            </a:r>
            <a:endParaRPr sz="2400"/>
          </a:p>
          <a:p>
            <a:pPr indent="0" lvl="0" marL="0" rtl="0" algn="ctr">
              <a:lnSpc>
                <a:spcPct val="100000"/>
              </a:lnSpc>
              <a:spcBef>
                <a:spcPts val="0"/>
              </a:spcBef>
              <a:spcAft>
                <a:spcPts val="0"/>
              </a:spcAft>
              <a:buSzPts val="1400"/>
              <a:buNone/>
            </a:pPr>
            <a:r>
              <a:rPr b="1" lang="en-US" sz="2400">
                <a:solidFill>
                  <a:srgbClr val="FFF3DB"/>
                </a:solidFill>
                <a:latin typeface="Inter"/>
                <a:ea typeface="Inter"/>
                <a:cs typeface="Inter"/>
                <a:sym typeface="Inter"/>
              </a:rPr>
              <a:t>2:1 Federal match for easements</a:t>
            </a:r>
            <a:endParaRPr b="1">
              <a:solidFill>
                <a:srgbClr val="FFF3DB"/>
              </a:solidFill>
              <a:latin typeface="Inter"/>
              <a:ea typeface="Inter"/>
              <a:cs typeface="Inter"/>
              <a:sym typeface="Inter"/>
            </a:endParaRPr>
          </a:p>
        </p:txBody>
      </p:sp>
      <p:pic>
        <p:nvPicPr>
          <p:cNvPr descr="Z:\oweb\OAHP\Media\OAHP Logo.png" id="551" name="Google Shape;551;p61"/>
          <p:cNvPicPr preferRelativeResize="0"/>
          <p:nvPr/>
        </p:nvPicPr>
        <p:blipFill rotWithShape="1">
          <a:blip r:embed="rId4">
            <a:alphaModFix/>
          </a:blip>
          <a:srcRect b="0" l="0" r="0" t="0"/>
          <a:stretch/>
        </p:blipFill>
        <p:spPr>
          <a:xfrm>
            <a:off x="4410846" y="3232923"/>
            <a:ext cx="2960108" cy="2144682"/>
          </a:xfrm>
          <a:prstGeom prst="rect">
            <a:avLst/>
          </a:prstGeom>
          <a:noFill/>
          <a:ln>
            <a:noFill/>
          </a:ln>
        </p:spPr>
      </p:pic>
      <p:sp>
        <p:nvSpPr>
          <p:cNvPr id="552" name="Google Shape;552;p61"/>
          <p:cNvSpPr txBox="1"/>
          <p:nvPr/>
        </p:nvSpPr>
        <p:spPr>
          <a:xfrm>
            <a:off x="1739350" y="1613525"/>
            <a:ext cx="8535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FFF3DB"/>
                </a:solidFill>
                <a:latin typeface="Inter"/>
                <a:ea typeface="Inter"/>
                <a:cs typeface="Inter"/>
                <a:sym typeface="Inter"/>
              </a:rPr>
              <a:t>202</a:t>
            </a:r>
            <a:r>
              <a:rPr b="1" lang="en-US" sz="4000">
                <a:solidFill>
                  <a:srgbClr val="FFF3DB"/>
                </a:solidFill>
                <a:latin typeface="Inter"/>
                <a:ea typeface="Inter"/>
                <a:cs typeface="Inter"/>
                <a:sym typeface="Inter"/>
              </a:rPr>
              <a:t>5-2027</a:t>
            </a:r>
            <a:r>
              <a:rPr b="1" i="0" lang="en-US" sz="4000" u="none" cap="none" strike="noStrike">
                <a:solidFill>
                  <a:srgbClr val="FFF3DB"/>
                </a:solidFill>
                <a:latin typeface="Inter"/>
                <a:ea typeface="Inter"/>
                <a:cs typeface="Inter"/>
                <a:sym typeface="Inter"/>
              </a:rPr>
              <a:t> State Legislative Ask</a:t>
            </a:r>
            <a:endParaRPr b="1" i="0" sz="1400" u="none" cap="none" strike="noStrike">
              <a:solidFill>
                <a:srgbClr val="FFF3DB"/>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descr="A picture containing grass, nature, mountain, highland&#10;&#10;Description automatically generated" id="557" name="Google Shape;557;p45"/>
          <p:cNvPicPr preferRelativeResize="0"/>
          <p:nvPr/>
        </p:nvPicPr>
        <p:blipFill rotWithShape="1">
          <a:blip r:embed="rId3">
            <a:alphaModFix/>
          </a:blip>
          <a:srcRect b="4066" l="0" r="0" t="15005"/>
          <a:stretch/>
        </p:blipFill>
        <p:spPr>
          <a:xfrm>
            <a:off x="0" y="0"/>
            <a:ext cx="12192000" cy="6858000"/>
          </a:xfrm>
          <a:prstGeom prst="rect">
            <a:avLst/>
          </a:prstGeom>
          <a:noFill/>
          <a:ln>
            <a:noFill/>
          </a:ln>
        </p:spPr>
      </p:pic>
      <p:sp>
        <p:nvSpPr>
          <p:cNvPr id="558" name="Google Shape;558;p45"/>
          <p:cNvSpPr/>
          <p:nvPr/>
        </p:nvSpPr>
        <p:spPr>
          <a:xfrm>
            <a:off x="0" y="1"/>
            <a:ext cx="12192000" cy="6858000"/>
          </a:xfrm>
          <a:prstGeom prst="rect">
            <a:avLst/>
          </a:prstGeom>
          <a:solidFill>
            <a:srgbClr val="45534A">
              <a:alpha val="8274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9" name="Google Shape;559;p45"/>
          <p:cNvSpPr txBox="1"/>
          <p:nvPr/>
        </p:nvSpPr>
        <p:spPr>
          <a:xfrm>
            <a:off x="1193800" y="6342937"/>
            <a:ext cx="1016000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FFF3DB"/>
                </a:solidFill>
                <a:latin typeface="Roboto Medium"/>
                <a:ea typeface="Roboto Medium"/>
                <a:cs typeface="Roboto Medium"/>
                <a:sym typeface="Roboto Medium"/>
              </a:rPr>
              <a:t>hello@oregonagtrust.org | 503.858.2683 | PO Box 7359, Salem, OR 97303</a:t>
            </a:r>
            <a:endParaRPr b="0" i="0" sz="1400" u="none" cap="none" strike="noStrike">
              <a:solidFill>
                <a:srgbClr val="000000"/>
              </a:solidFill>
              <a:latin typeface="Arial"/>
              <a:ea typeface="Arial"/>
              <a:cs typeface="Arial"/>
              <a:sym typeface="Arial"/>
            </a:endParaRPr>
          </a:p>
        </p:txBody>
      </p:sp>
      <p:pic>
        <p:nvPicPr>
          <p:cNvPr id="560" name="Google Shape;560;p45"/>
          <p:cNvPicPr preferRelativeResize="0"/>
          <p:nvPr/>
        </p:nvPicPr>
        <p:blipFill rotWithShape="1">
          <a:blip r:embed="rId4">
            <a:alphaModFix/>
          </a:blip>
          <a:srcRect b="0" l="0" r="0" t="0"/>
          <a:stretch/>
        </p:blipFill>
        <p:spPr>
          <a:xfrm>
            <a:off x="3315446" y="678934"/>
            <a:ext cx="5561107" cy="223158"/>
          </a:xfrm>
          <a:prstGeom prst="rect">
            <a:avLst/>
          </a:prstGeom>
          <a:noFill/>
          <a:ln>
            <a:noFill/>
          </a:ln>
        </p:spPr>
      </p:pic>
      <p:pic>
        <p:nvPicPr>
          <p:cNvPr descr="A picture containing logo&#10;&#10;Description automatically generated" id="561" name="Google Shape;561;p45"/>
          <p:cNvPicPr preferRelativeResize="0"/>
          <p:nvPr/>
        </p:nvPicPr>
        <p:blipFill rotWithShape="1">
          <a:blip r:embed="rId5">
            <a:alphaModFix/>
          </a:blip>
          <a:srcRect b="0" l="0" r="0" t="0"/>
          <a:stretch/>
        </p:blipFill>
        <p:spPr>
          <a:xfrm>
            <a:off x="3695889" y="2948269"/>
            <a:ext cx="4933445" cy="148171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g26e18da4ab7_0_0"/>
          <p:cNvPicPr preferRelativeResize="0"/>
          <p:nvPr/>
        </p:nvPicPr>
        <p:blipFill rotWithShape="1">
          <a:blip r:embed="rId3">
            <a:alphaModFix/>
          </a:blip>
          <a:srcRect b="0" l="0" r="0" t="0"/>
          <a:stretch/>
        </p:blipFill>
        <p:spPr>
          <a:xfrm>
            <a:off x="0" y="8394"/>
            <a:ext cx="12163948" cy="6806105"/>
          </a:xfrm>
          <a:prstGeom prst="rect">
            <a:avLst/>
          </a:prstGeom>
          <a:noFill/>
          <a:ln>
            <a:noFill/>
          </a:ln>
        </p:spPr>
      </p:pic>
      <p:sp>
        <p:nvSpPr>
          <p:cNvPr id="126" name="Google Shape;126;g26e18da4ab7_0_0"/>
          <p:cNvSpPr/>
          <p:nvPr/>
        </p:nvSpPr>
        <p:spPr>
          <a:xfrm>
            <a:off x="0" y="0"/>
            <a:ext cx="12192000" cy="6858000"/>
          </a:xfrm>
          <a:prstGeom prst="rect">
            <a:avLst/>
          </a:prstGeom>
          <a:solidFill>
            <a:srgbClr val="45534A">
              <a:alpha val="9058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6e18da4ab7_0_0"/>
          <p:cNvSpPr/>
          <p:nvPr/>
        </p:nvSpPr>
        <p:spPr>
          <a:xfrm>
            <a:off x="0" y="6720396"/>
            <a:ext cx="9245700" cy="137700"/>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g26e18da4ab7_0_0"/>
          <p:cNvSpPr/>
          <p:nvPr/>
        </p:nvSpPr>
        <p:spPr>
          <a:xfrm>
            <a:off x="9245596" y="6720396"/>
            <a:ext cx="1371600" cy="137700"/>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g26e18da4ab7_0_0"/>
          <p:cNvSpPr/>
          <p:nvPr/>
        </p:nvSpPr>
        <p:spPr>
          <a:xfrm>
            <a:off x="10617196" y="6720396"/>
            <a:ext cx="914400" cy="137700"/>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0" name="Google Shape;130;g26e18da4ab7_0_0"/>
          <p:cNvSpPr/>
          <p:nvPr/>
        </p:nvSpPr>
        <p:spPr>
          <a:xfrm>
            <a:off x="11531596" y="6720396"/>
            <a:ext cx="660300" cy="137700"/>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31" name="Google Shape;131;g26e18da4ab7_0_0"/>
          <p:cNvPicPr preferRelativeResize="0"/>
          <p:nvPr/>
        </p:nvPicPr>
        <p:blipFill rotWithShape="1">
          <a:blip r:embed="rId4">
            <a:alphaModFix/>
          </a:blip>
          <a:srcRect b="0" l="0" r="0" t="0"/>
          <a:stretch/>
        </p:blipFill>
        <p:spPr>
          <a:xfrm>
            <a:off x="9783194" y="286175"/>
            <a:ext cx="2134575" cy="595218"/>
          </a:xfrm>
          <a:prstGeom prst="rect">
            <a:avLst/>
          </a:prstGeom>
          <a:noFill/>
          <a:ln>
            <a:noFill/>
          </a:ln>
        </p:spPr>
      </p:pic>
      <p:sp>
        <p:nvSpPr>
          <p:cNvPr id="132" name="Google Shape;132;g26e18da4ab7_0_0"/>
          <p:cNvSpPr/>
          <p:nvPr/>
        </p:nvSpPr>
        <p:spPr>
          <a:xfrm flipH="1" rot="10800000">
            <a:off x="0" y="358306"/>
            <a:ext cx="1875900" cy="490800"/>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3" name="Google Shape;133;g26e18da4ab7_0_0"/>
          <p:cNvSpPr txBox="1"/>
          <p:nvPr/>
        </p:nvSpPr>
        <p:spPr>
          <a:xfrm>
            <a:off x="274323" y="430021"/>
            <a:ext cx="21156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LAND ACCESS</a:t>
            </a:r>
            <a:endParaRPr b="1" i="0" sz="1800" u="none" cap="none" strike="noStrike">
              <a:solidFill>
                <a:srgbClr val="C97132"/>
              </a:solidFill>
              <a:latin typeface="Inter"/>
              <a:ea typeface="Inter"/>
              <a:cs typeface="Inter"/>
              <a:sym typeface="Inter"/>
            </a:endParaRPr>
          </a:p>
        </p:txBody>
      </p:sp>
      <p:sp>
        <p:nvSpPr>
          <p:cNvPr id="134" name="Google Shape;134;g26e18da4ab7_0_0"/>
          <p:cNvSpPr txBox="1"/>
          <p:nvPr/>
        </p:nvSpPr>
        <p:spPr>
          <a:xfrm>
            <a:off x="2381948" y="1190202"/>
            <a:ext cx="7401300" cy="10773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i="0" lang="en-US" sz="3200" u="none" cap="none" strike="noStrike">
                <a:solidFill>
                  <a:srgbClr val="FFF3DB"/>
                </a:solidFill>
                <a:latin typeface="Inter SemiBold"/>
                <a:ea typeface="Inter SemiBold"/>
                <a:cs typeface="Inter SemiBold"/>
                <a:sym typeface="Inter SemiBold"/>
              </a:rPr>
              <a:t>Beginning Farmers/Ranchers </a:t>
            </a:r>
            <a:endParaRPr i="0" sz="1400" u="none" cap="none" strike="noStrike">
              <a:solidFill>
                <a:srgbClr val="000000"/>
              </a:solidFill>
              <a:latin typeface="Inter SemiBold"/>
              <a:ea typeface="Inter SemiBold"/>
              <a:cs typeface="Inter SemiBold"/>
              <a:sym typeface="Inter SemiBold"/>
            </a:endParaRPr>
          </a:p>
          <a:p>
            <a:pPr indent="0" lvl="0" marL="0" marR="0" rtl="0" algn="l">
              <a:lnSpc>
                <a:spcPct val="100000"/>
              </a:lnSpc>
              <a:spcBef>
                <a:spcPts val="0"/>
              </a:spcBef>
              <a:spcAft>
                <a:spcPts val="0"/>
              </a:spcAft>
              <a:buClr>
                <a:srgbClr val="000000"/>
              </a:buClr>
              <a:buSzPts val="3200"/>
              <a:buFont typeface="Arial"/>
              <a:buNone/>
            </a:pPr>
            <a:r>
              <a:rPr i="0" lang="en-US" sz="3200" u="none" cap="none" strike="noStrike">
                <a:solidFill>
                  <a:srgbClr val="FFF3DB"/>
                </a:solidFill>
                <a:latin typeface="Inter SemiBold"/>
                <a:ea typeface="Inter SemiBold"/>
                <a:cs typeface="Inter SemiBold"/>
                <a:sym typeface="Inter SemiBold"/>
              </a:rPr>
              <a:t>Face Challenges Accessing Land</a:t>
            </a:r>
            <a:endParaRPr i="0" sz="1400" u="none" cap="none" strike="noStrike">
              <a:solidFill>
                <a:srgbClr val="000000"/>
              </a:solidFill>
              <a:latin typeface="Inter SemiBold"/>
              <a:ea typeface="Inter SemiBold"/>
              <a:cs typeface="Inter SemiBold"/>
              <a:sym typeface="Inter SemiBold"/>
            </a:endParaRPr>
          </a:p>
        </p:txBody>
      </p:sp>
      <p:sp>
        <p:nvSpPr>
          <p:cNvPr id="135" name="Google Shape;135;g26e18da4ab7_0_0"/>
          <p:cNvSpPr txBox="1"/>
          <p:nvPr/>
        </p:nvSpPr>
        <p:spPr>
          <a:xfrm>
            <a:off x="5323572" y="5065889"/>
            <a:ext cx="2019300" cy="8310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Increasing Land Prices</a:t>
            </a:r>
            <a:endParaRPr b="1" i="0" sz="2400" u="none" cap="none" strike="noStrike">
              <a:solidFill>
                <a:srgbClr val="FFF3DB"/>
              </a:solidFill>
              <a:latin typeface="Garamond"/>
              <a:ea typeface="Garamond"/>
              <a:cs typeface="Garamond"/>
              <a:sym typeface="Garamond"/>
            </a:endParaRPr>
          </a:p>
        </p:txBody>
      </p:sp>
      <p:sp>
        <p:nvSpPr>
          <p:cNvPr id="136" name="Google Shape;136;g26e18da4ab7_0_0"/>
          <p:cNvSpPr txBox="1"/>
          <p:nvPr/>
        </p:nvSpPr>
        <p:spPr>
          <a:xfrm>
            <a:off x="1022906" y="5035757"/>
            <a:ext cx="3099300" cy="12006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Competition from Amenity &amp; Investment Buyers</a:t>
            </a:r>
            <a:endParaRPr b="1" i="0" sz="2400" u="none" cap="none" strike="noStrike">
              <a:solidFill>
                <a:srgbClr val="FFF3DB"/>
              </a:solidFill>
              <a:latin typeface="Garamond"/>
              <a:ea typeface="Garamond"/>
              <a:cs typeface="Garamond"/>
              <a:sym typeface="Garamond"/>
            </a:endParaRPr>
          </a:p>
        </p:txBody>
      </p:sp>
      <p:sp>
        <p:nvSpPr>
          <p:cNvPr id="137" name="Google Shape;137;g26e18da4ab7_0_0"/>
          <p:cNvSpPr txBox="1"/>
          <p:nvPr/>
        </p:nvSpPr>
        <p:spPr>
          <a:xfrm>
            <a:off x="8433778" y="5130961"/>
            <a:ext cx="2887800" cy="8310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Difficulty Cash Flowing a Mortgage</a:t>
            </a:r>
            <a:endParaRPr b="1" i="0" sz="2400" u="none" cap="none" strike="noStrike">
              <a:solidFill>
                <a:srgbClr val="FFF3DB"/>
              </a:solidFill>
              <a:latin typeface="Garamond"/>
              <a:ea typeface="Garamond"/>
              <a:cs typeface="Garamond"/>
              <a:sym typeface="Garamond"/>
            </a:endParaRPr>
          </a:p>
        </p:txBody>
      </p:sp>
      <p:pic>
        <p:nvPicPr>
          <p:cNvPr descr="Icon&#10;&#10;Description automatically generated" id="138" name="Google Shape;138;g26e18da4ab7_0_0"/>
          <p:cNvPicPr preferRelativeResize="0"/>
          <p:nvPr/>
        </p:nvPicPr>
        <p:blipFill rotWithShape="1">
          <a:blip r:embed="rId5">
            <a:alphaModFix/>
          </a:blip>
          <a:srcRect b="0" l="0" r="0" t="0"/>
          <a:stretch/>
        </p:blipFill>
        <p:spPr>
          <a:xfrm>
            <a:off x="8597589" y="3010255"/>
            <a:ext cx="2640674" cy="1918300"/>
          </a:xfrm>
          <a:prstGeom prst="rect">
            <a:avLst/>
          </a:prstGeom>
          <a:noFill/>
          <a:ln>
            <a:noFill/>
          </a:ln>
        </p:spPr>
      </p:pic>
      <p:pic>
        <p:nvPicPr>
          <p:cNvPr descr="Icon&#10;&#10;Description automatically generated" id="139" name="Google Shape;139;g26e18da4ab7_0_0"/>
          <p:cNvPicPr preferRelativeResize="0"/>
          <p:nvPr/>
        </p:nvPicPr>
        <p:blipFill rotWithShape="1">
          <a:blip r:embed="rId6">
            <a:alphaModFix/>
          </a:blip>
          <a:srcRect b="0" l="0" r="0" t="0"/>
          <a:stretch/>
        </p:blipFill>
        <p:spPr>
          <a:xfrm>
            <a:off x="5323572" y="3247518"/>
            <a:ext cx="2057702" cy="1681037"/>
          </a:xfrm>
          <a:prstGeom prst="rect">
            <a:avLst/>
          </a:prstGeom>
          <a:noFill/>
          <a:ln>
            <a:noFill/>
          </a:ln>
        </p:spPr>
      </p:pic>
      <p:pic>
        <p:nvPicPr>
          <p:cNvPr descr="A picture containing text, sign&#10;&#10;Description automatically generated" id="140" name="Google Shape;140;g26e18da4ab7_0_0"/>
          <p:cNvPicPr preferRelativeResize="0"/>
          <p:nvPr/>
        </p:nvPicPr>
        <p:blipFill rotWithShape="1">
          <a:blip r:embed="rId7">
            <a:alphaModFix/>
          </a:blip>
          <a:srcRect b="0" l="0" r="0" t="0"/>
          <a:stretch/>
        </p:blipFill>
        <p:spPr>
          <a:xfrm>
            <a:off x="1055039" y="3286546"/>
            <a:ext cx="3217551" cy="168103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26e18da4ab7_0_34"/>
          <p:cNvSpPr/>
          <p:nvPr/>
        </p:nvSpPr>
        <p:spPr>
          <a:xfrm>
            <a:off x="0" y="0"/>
            <a:ext cx="12192000" cy="6858000"/>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7" name="Google Shape;147;g26e18da4ab7_0_34"/>
          <p:cNvSpPr/>
          <p:nvPr/>
        </p:nvSpPr>
        <p:spPr>
          <a:xfrm>
            <a:off x="0" y="6720396"/>
            <a:ext cx="9245700" cy="137700"/>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8" name="Google Shape;148;g26e18da4ab7_0_34"/>
          <p:cNvSpPr/>
          <p:nvPr/>
        </p:nvSpPr>
        <p:spPr>
          <a:xfrm>
            <a:off x="9245596" y="6720396"/>
            <a:ext cx="1371600" cy="137700"/>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9" name="Google Shape;149;g26e18da4ab7_0_34"/>
          <p:cNvSpPr/>
          <p:nvPr/>
        </p:nvSpPr>
        <p:spPr>
          <a:xfrm>
            <a:off x="10617196" y="6720396"/>
            <a:ext cx="1574700" cy="137700"/>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50" name="Google Shape;150;g26e18da4ab7_0_34"/>
          <p:cNvPicPr preferRelativeResize="0"/>
          <p:nvPr/>
        </p:nvPicPr>
        <p:blipFill rotWithShape="1">
          <a:blip r:embed="rId3">
            <a:alphaModFix/>
          </a:blip>
          <a:srcRect b="0" l="0" r="0" t="0"/>
          <a:stretch/>
        </p:blipFill>
        <p:spPr>
          <a:xfrm>
            <a:off x="9783194" y="288455"/>
            <a:ext cx="2134573" cy="592936"/>
          </a:xfrm>
          <a:prstGeom prst="rect">
            <a:avLst/>
          </a:prstGeom>
          <a:noFill/>
          <a:ln>
            <a:noFill/>
          </a:ln>
        </p:spPr>
      </p:pic>
      <p:sp>
        <p:nvSpPr>
          <p:cNvPr id="151" name="Google Shape;151;g26e18da4ab7_0_34"/>
          <p:cNvSpPr txBox="1"/>
          <p:nvPr/>
        </p:nvSpPr>
        <p:spPr>
          <a:xfrm>
            <a:off x="5924433" y="2018189"/>
            <a:ext cx="5188800" cy="10158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Garamond"/>
                <a:ea typeface="Garamond"/>
                <a:cs typeface="Garamond"/>
                <a:sym typeface="Garamond"/>
              </a:rPr>
              <a:t>Since the land use program was implemented in 1974, Oregon has lost more than 2.25 million acres from agricultural production.</a:t>
            </a:r>
            <a:endParaRPr b="0" i="0" sz="1400" u="none" cap="none" strike="noStrike">
              <a:solidFill>
                <a:srgbClr val="000000"/>
              </a:solidFill>
              <a:latin typeface="Arial"/>
              <a:ea typeface="Arial"/>
              <a:cs typeface="Arial"/>
              <a:sym typeface="Arial"/>
            </a:endParaRPr>
          </a:p>
        </p:txBody>
      </p:sp>
      <p:sp>
        <p:nvSpPr>
          <p:cNvPr id="152" name="Google Shape;152;g26e18da4ab7_0_34"/>
          <p:cNvSpPr/>
          <p:nvPr/>
        </p:nvSpPr>
        <p:spPr>
          <a:xfrm flipH="1" rot="10800000">
            <a:off x="0" y="358306"/>
            <a:ext cx="1727100" cy="490800"/>
          </a:xfrm>
          <a:prstGeom prst="round1Rect">
            <a:avLst>
              <a:gd fmla="val 41667" name="adj"/>
            </a:avLst>
          </a:prstGeom>
          <a:solidFill>
            <a:srgbClr val="45534A"/>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3" name="Google Shape;153;g26e18da4ab7_0_34"/>
          <p:cNvSpPr txBox="1"/>
          <p:nvPr/>
        </p:nvSpPr>
        <p:spPr>
          <a:xfrm>
            <a:off x="274323" y="430021"/>
            <a:ext cx="21156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F3A131"/>
                </a:solidFill>
                <a:latin typeface="Inter"/>
                <a:ea typeface="Inter"/>
                <a:cs typeface="Inter"/>
                <a:sym typeface="Inter"/>
              </a:rPr>
              <a:t>LAND USE</a:t>
            </a:r>
            <a:endParaRPr b="1" i="0" sz="1400" u="none" cap="none" strike="noStrike">
              <a:solidFill>
                <a:srgbClr val="000000"/>
              </a:solidFill>
              <a:latin typeface="Inter"/>
              <a:ea typeface="Inter"/>
              <a:cs typeface="Inter"/>
              <a:sym typeface="Inter"/>
            </a:endParaRPr>
          </a:p>
        </p:txBody>
      </p:sp>
      <p:pic>
        <p:nvPicPr>
          <p:cNvPr descr="Chart, line chart&#10;&#10;Description automatically generated" id="154" name="Google Shape;154;g26e18da4ab7_0_34"/>
          <p:cNvPicPr preferRelativeResize="0"/>
          <p:nvPr/>
        </p:nvPicPr>
        <p:blipFill rotWithShape="1">
          <a:blip r:embed="rId4">
            <a:alphaModFix/>
          </a:blip>
          <a:srcRect b="0" l="0" r="0" t="0"/>
          <a:stretch/>
        </p:blipFill>
        <p:spPr>
          <a:xfrm>
            <a:off x="424888" y="1553851"/>
            <a:ext cx="7920459" cy="4874128"/>
          </a:xfrm>
          <a:prstGeom prst="rect">
            <a:avLst/>
          </a:prstGeom>
          <a:noFill/>
          <a:ln>
            <a:noFill/>
          </a:ln>
        </p:spPr>
      </p:pic>
      <p:sp>
        <p:nvSpPr>
          <p:cNvPr id="155" name="Google Shape;155;g26e18da4ab7_0_34"/>
          <p:cNvSpPr txBox="1"/>
          <p:nvPr/>
        </p:nvSpPr>
        <p:spPr>
          <a:xfrm>
            <a:off x="2664314" y="484538"/>
            <a:ext cx="77868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Inter"/>
                <a:ea typeface="Inter"/>
                <a:cs typeface="Inter"/>
                <a:sym typeface="Inter"/>
              </a:rPr>
              <a:t>Oregon Ag Land Loss 1954–2017</a:t>
            </a:r>
            <a:endParaRPr b="1"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30"/>
          <p:cNvPicPr preferRelativeResize="0"/>
          <p:nvPr/>
        </p:nvPicPr>
        <p:blipFill rotWithShape="1">
          <a:blip r:embed="rId3">
            <a:alphaModFix/>
          </a:blip>
          <a:srcRect b="11333" l="0" r="0" t="11333"/>
          <a:stretch/>
        </p:blipFill>
        <p:spPr>
          <a:xfrm>
            <a:off x="1" y="-1"/>
            <a:ext cx="12192000" cy="6858001"/>
          </a:xfrm>
          <a:prstGeom prst="rect">
            <a:avLst/>
          </a:prstGeom>
          <a:noFill/>
          <a:ln>
            <a:noFill/>
          </a:ln>
        </p:spPr>
      </p:pic>
      <p:sp>
        <p:nvSpPr>
          <p:cNvPr id="162" name="Google Shape;162;p30"/>
          <p:cNvSpPr/>
          <p:nvPr/>
        </p:nvSpPr>
        <p:spPr>
          <a:xfrm>
            <a:off x="0" y="0"/>
            <a:ext cx="12192000" cy="6858000"/>
          </a:xfrm>
          <a:prstGeom prst="rect">
            <a:avLst/>
          </a:prstGeom>
          <a:solidFill>
            <a:srgbClr val="45534A">
              <a:alpha val="88627"/>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3" name="Google Shape;163;p30"/>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4" name="Google Shape;164;p30"/>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5" name="Google Shape;165;p30"/>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6" name="Google Shape;166;p30"/>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67" name="Google Shape;167;p30"/>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168" name="Google Shape;168;p30"/>
          <p:cNvSpPr/>
          <p:nvPr/>
        </p:nvSpPr>
        <p:spPr>
          <a:xfrm>
            <a:off x="2647948" y="2977017"/>
            <a:ext cx="6813552" cy="766363"/>
          </a:xfrm>
          <a:prstGeom prst="round2DiagRect">
            <a:avLst>
              <a:gd fmla="val 25719"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30"/>
          <p:cNvSpPr txBox="1"/>
          <p:nvPr/>
        </p:nvSpPr>
        <p:spPr>
          <a:xfrm>
            <a:off x="2856820" y="3098588"/>
            <a:ext cx="6478357" cy="52322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C97132"/>
                </a:solidFill>
                <a:latin typeface="Inter"/>
                <a:ea typeface="Inter"/>
                <a:cs typeface="Inter"/>
                <a:sym typeface="Inter"/>
              </a:rPr>
              <a:t>OREGON AGRICULTURAL TRUST</a:t>
            </a:r>
            <a:endParaRPr b="1" i="0" sz="2800" u="none" cap="none" strike="noStrike">
              <a:solidFill>
                <a:srgbClr val="C97132"/>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A picture containing grass, sky, outdoor, field&#10;&#10;Description automatically generated" id="175" name="Google Shape;175;p31"/>
          <p:cNvPicPr preferRelativeResize="0"/>
          <p:nvPr/>
        </p:nvPicPr>
        <p:blipFill rotWithShape="1">
          <a:blip r:embed="rId3">
            <a:alphaModFix/>
          </a:blip>
          <a:srcRect b="0" l="0" r="0" t="0"/>
          <a:stretch/>
        </p:blipFill>
        <p:spPr>
          <a:xfrm>
            <a:off x="923" y="0"/>
            <a:ext cx="12190153" cy="6858000"/>
          </a:xfrm>
          <a:prstGeom prst="rect">
            <a:avLst/>
          </a:prstGeom>
          <a:noFill/>
          <a:ln>
            <a:noFill/>
          </a:ln>
        </p:spPr>
      </p:pic>
      <p:sp>
        <p:nvSpPr>
          <p:cNvPr id="176" name="Google Shape;176;p31"/>
          <p:cNvSpPr/>
          <p:nvPr/>
        </p:nvSpPr>
        <p:spPr>
          <a:xfrm>
            <a:off x="0" y="0"/>
            <a:ext cx="12192000" cy="6858000"/>
          </a:xfrm>
          <a:prstGeom prst="rect">
            <a:avLst/>
          </a:prstGeom>
          <a:solidFill>
            <a:srgbClr val="45534A">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7" name="Google Shape;177;p31"/>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31"/>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31"/>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0" name="Google Shape;180;p31"/>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81" name="Google Shape;181;p31"/>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182" name="Google Shape;182;p31"/>
          <p:cNvSpPr txBox="1"/>
          <p:nvPr/>
        </p:nvSpPr>
        <p:spPr>
          <a:xfrm>
            <a:off x="1622673" y="3027774"/>
            <a:ext cx="8946653" cy="830997"/>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Garamond"/>
                <a:ea typeface="Garamond"/>
                <a:cs typeface="Garamond"/>
                <a:sym typeface="Garamond"/>
              </a:rPr>
              <a:t>We partner with farmers and ranchers to protect agricultural lands for the benefit of Oregon’s economy, communities, and landscapes.</a:t>
            </a:r>
            <a:endParaRPr b="0" i="0" sz="1400" u="none" cap="none" strike="noStrike">
              <a:solidFill>
                <a:srgbClr val="000000"/>
              </a:solidFill>
              <a:latin typeface="Arial"/>
              <a:ea typeface="Arial"/>
              <a:cs typeface="Arial"/>
              <a:sym typeface="Arial"/>
            </a:endParaRPr>
          </a:p>
        </p:txBody>
      </p:sp>
      <p:sp>
        <p:nvSpPr>
          <p:cNvPr id="183" name="Google Shape;183;p31"/>
          <p:cNvSpPr/>
          <p:nvPr/>
        </p:nvSpPr>
        <p:spPr>
          <a:xfrm flipH="1" rot="10800000">
            <a:off x="-1" y="358294"/>
            <a:ext cx="3898901" cy="490809"/>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4" name="Google Shape;184;p31"/>
          <p:cNvSpPr txBox="1"/>
          <p:nvPr/>
        </p:nvSpPr>
        <p:spPr>
          <a:xfrm>
            <a:off x="274322" y="430021"/>
            <a:ext cx="3738877"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OREGON AGRICULTURAL TRUST</a:t>
            </a:r>
            <a:endParaRPr b="1" i="0" sz="1400" u="none" cap="none" strike="noStrike">
              <a:solidFill>
                <a:srgbClr val="000000"/>
              </a:solidFill>
              <a:latin typeface="Inter"/>
              <a:ea typeface="Inter"/>
              <a:cs typeface="Inter"/>
              <a:sym typeface="Inter"/>
            </a:endParaRPr>
          </a:p>
        </p:txBody>
      </p:sp>
      <p:sp>
        <p:nvSpPr>
          <p:cNvPr id="185" name="Google Shape;185;p31"/>
          <p:cNvSpPr txBox="1"/>
          <p:nvPr/>
        </p:nvSpPr>
        <p:spPr>
          <a:xfrm>
            <a:off x="1560499" y="2356471"/>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3A131"/>
                </a:solidFill>
                <a:latin typeface="Inter"/>
                <a:ea typeface="Inter"/>
                <a:cs typeface="Inter"/>
                <a:sym typeface="Inter"/>
              </a:rPr>
              <a:t>Our Mission</a:t>
            </a:r>
            <a:endParaRPr b="1" i="0" sz="3200" u="none" cap="none" strike="noStrike">
              <a:solidFill>
                <a:srgbClr val="F3A131"/>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grass, sky, outdoor, field&#10;&#10;Description automatically generated" id="191" name="Google Shape;191;g2e16d3c4f82_0_0"/>
          <p:cNvPicPr preferRelativeResize="0"/>
          <p:nvPr/>
        </p:nvPicPr>
        <p:blipFill rotWithShape="1">
          <a:blip r:embed="rId3">
            <a:alphaModFix/>
          </a:blip>
          <a:srcRect b="0" l="0" r="0" t="0"/>
          <a:stretch/>
        </p:blipFill>
        <p:spPr>
          <a:xfrm>
            <a:off x="923" y="0"/>
            <a:ext cx="12190150" cy="6858001"/>
          </a:xfrm>
          <a:prstGeom prst="rect">
            <a:avLst/>
          </a:prstGeom>
          <a:noFill/>
          <a:ln>
            <a:noFill/>
          </a:ln>
        </p:spPr>
      </p:pic>
      <p:sp>
        <p:nvSpPr>
          <p:cNvPr id="192" name="Google Shape;192;g2e16d3c4f82_0_0"/>
          <p:cNvSpPr/>
          <p:nvPr/>
        </p:nvSpPr>
        <p:spPr>
          <a:xfrm>
            <a:off x="0" y="0"/>
            <a:ext cx="12192000" cy="6858000"/>
          </a:xfrm>
          <a:prstGeom prst="rect">
            <a:avLst/>
          </a:prstGeom>
          <a:solidFill>
            <a:srgbClr val="45534A">
              <a:alpha val="8353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g2e16d3c4f82_0_0"/>
          <p:cNvSpPr/>
          <p:nvPr/>
        </p:nvSpPr>
        <p:spPr>
          <a:xfrm>
            <a:off x="0" y="6720396"/>
            <a:ext cx="9245700" cy="137700"/>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g2e16d3c4f82_0_0"/>
          <p:cNvSpPr/>
          <p:nvPr/>
        </p:nvSpPr>
        <p:spPr>
          <a:xfrm>
            <a:off x="9245596" y="6720396"/>
            <a:ext cx="1371600" cy="137700"/>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g2e16d3c4f82_0_0"/>
          <p:cNvSpPr/>
          <p:nvPr/>
        </p:nvSpPr>
        <p:spPr>
          <a:xfrm>
            <a:off x="10617196" y="6720396"/>
            <a:ext cx="914400" cy="137700"/>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6" name="Google Shape;196;g2e16d3c4f82_0_0"/>
          <p:cNvSpPr/>
          <p:nvPr/>
        </p:nvSpPr>
        <p:spPr>
          <a:xfrm>
            <a:off x="11531596" y="6720396"/>
            <a:ext cx="660300" cy="137700"/>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197" name="Google Shape;197;g2e16d3c4f82_0_0"/>
          <p:cNvPicPr preferRelativeResize="0"/>
          <p:nvPr/>
        </p:nvPicPr>
        <p:blipFill rotWithShape="1">
          <a:blip r:embed="rId4">
            <a:alphaModFix/>
          </a:blip>
          <a:srcRect b="0" l="0" r="0" t="0"/>
          <a:stretch/>
        </p:blipFill>
        <p:spPr>
          <a:xfrm>
            <a:off x="9783194" y="286175"/>
            <a:ext cx="2134575" cy="595218"/>
          </a:xfrm>
          <a:prstGeom prst="rect">
            <a:avLst/>
          </a:prstGeom>
          <a:noFill/>
          <a:ln>
            <a:noFill/>
          </a:ln>
        </p:spPr>
      </p:pic>
      <p:sp>
        <p:nvSpPr>
          <p:cNvPr id="198" name="Google Shape;198;g2e16d3c4f82_0_0"/>
          <p:cNvSpPr txBox="1"/>
          <p:nvPr/>
        </p:nvSpPr>
        <p:spPr>
          <a:xfrm>
            <a:off x="4727549" y="1227400"/>
            <a:ext cx="2736900" cy="5850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F3A131"/>
                </a:solidFill>
                <a:latin typeface="Inter"/>
                <a:ea typeface="Inter"/>
                <a:cs typeface="Inter"/>
                <a:sym typeface="Inter"/>
              </a:rPr>
              <a:t>What We Do</a:t>
            </a:r>
            <a:endParaRPr b="1" i="0" sz="3200" u="none" cap="none" strike="noStrike">
              <a:solidFill>
                <a:srgbClr val="F3A131"/>
              </a:solidFill>
              <a:latin typeface="Inter"/>
              <a:ea typeface="Inter"/>
              <a:cs typeface="Inter"/>
              <a:sym typeface="Inter"/>
            </a:endParaRPr>
          </a:p>
        </p:txBody>
      </p:sp>
      <p:grpSp>
        <p:nvGrpSpPr>
          <p:cNvPr id="199" name="Google Shape;199;g2e16d3c4f82_0_0"/>
          <p:cNvGrpSpPr/>
          <p:nvPr/>
        </p:nvGrpSpPr>
        <p:grpSpPr>
          <a:xfrm>
            <a:off x="992350" y="2217529"/>
            <a:ext cx="10207341" cy="3673747"/>
            <a:chOff x="1936746" y="2346064"/>
            <a:chExt cx="8680450" cy="3124200"/>
          </a:xfrm>
        </p:grpSpPr>
        <p:sp>
          <p:nvSpPr>
            <p:cNvPr id="200" name="Google Shape;200;g2e16d3c4f82_0_0"/>
            <p:cNvSpPr/>
            <p:nvPr/>
          </p:nvSpPr>
          <p:spPr>
            <a:xfrm>
              <a:off x="6457946" y="2346064"/>
              <a:ext cx="4159200" cy="1409700"/>
            </a:xfrm>
            <a:prstGeom prst="round2DiagRect">
              <a:avLst>
                <a:gd fmla="val 31081"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g2e16d3c4f82_0_0"/>
            <p:cNvSpPr/>
            <p:nvPr/>
          </p:nvSpPr>
          <p:spPr>
            <a:xfrm flipH="1" rot="10800000">
              <a:off x="1936746" y="2346064"/>
              <a:ext cx="4159200" cy="1409700"/>
            </a:xfrm>
            <a:prstGeom prst="round2DiagRect">
              <a:avLst>
                <a:gd fmla="val 31081"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2" name="Google Shape;202;g2e16d3c4f82_0_0"/>
            <p:cNvSpPr/>
            <p:nvPr/>
          </p:nvSpPr>
          <p:spPr>
            <a:xfrm flipH="1">
              <a:off x="6457996" y="4060564"/>
              <a:ext cx="4159200" cy="1409700"/>
            </a:xfrm>
            <a:prstGeom prst="round2DiagRect">
              <a:avLst>
                <a:gd fmla="val 31081"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3" name="Google Shape;203;g2e16d3c4f82_0_0"/>
            <p:cNvSpPr/>
            <p:nvPr/>
          </p:nvSpPr>
          <p:spPr>
            <a:xfrm rot="10800000">
              <a:off x="1936796" y="4060564"/>
              <a:ext cx="4159200" cy="1409700"/>
            </a:xfrm>
            <a:prstGeom prst="round2DiagRect">
              <a:avLst>
                <a:gd fmla="val 31081" name="adj1"/>
                <a:gd fmla="val 0" name="adj2"/>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204" name="Google Shape;204;g2e16d3c4f82_0_0"/>
          <p:cNvSpPr txBox="1"/>
          <p:nvPr/>
        </p:nvSpPr>
        <p:spPr>
          <a:xfrm>
            <a:off x="1899477" y="2334679"/>
            <a:ext cx="3076500" cy="400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C97132"/>
                </a:solidFill>
                <a:latin typeface="Inter"/>
                <a:ea typeface="Inter"/>
                <a:cs typeface="Inter"/>
                <a:sym typeface="Inter"/>
              </a:rPr>
              <a:t>AG LAND PROTECTION</a:t>
            </a:r>
            <a:endParaRPr b="1" i="0" sz="1400" u="none" cap="none" strike="noStrike">
              <a:solidFill>
                <a:srgbClr val="000000"/>
              </a:solidFill>
              <a:latin typeface="Inter"/>
              <a:ea typeface="Inter"/>
              <a:cs typeface="Inter"/>
              <a:sym typeface="Inter"/>
            </a:endParaRPr>
          </a:p>
        </p:txBody>
      </p:sp>
      <p:sp>
        <p:nvSpPr>
          <p:cNvPr id="205" name="Google Shape;205;g2e16d3c4f82_0_0"/>
          <p:cNvSpPr txBox="1"/>
          <p:nvPr/>
        </p:nvSpPr>
        <p:spPr>
          <a:xfrm>
            <a:off x="7028203" y="2334679"/>
            <a:ext cx="3452100" cy="400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C97132"/>
                </a:solidFill>
                <a:latin typeface="Inter"/>
                <a:ea typeface="Inter"/>
                <a:cs typeface="Inter"/>
                <a:sym typeface="Inter"/>
              </a:rPr>
              <a:t>TECHNICAL ASSISTANCE</a:t>
            </a:r>
            <a:endParaRPr b="1" i="0" sz="1400" u="none" cap="none" strike="noStrike">
              <a:solidFill>
                <a:srgbClr val="000000"/>
              </a:solidFill>
              <a:latin typeface="Inter"/>
              <a:ea typeface="Inter"/>
              <a:cs typeface="Inter"/>
              <a:sym typeface="Inter"/>
            </a:endParaRPr>
          </a:p>
        </p:txBody>
      </p:sp>
      <p:sp>
        <p:nvSpPr>
          <p:cNvPr id="206" name="Google Shape;206;g2e16d3c4f82_0_0"/>
          <p:cNvSpPr txBox="1"/>
          <p:nvPr/>
        </p:nvSpPr>
        <p:spPr>
          <a:xfrm>
            <a:off x="1899477" y="4353979"/>
            <a:ext cx="3076500" cy="400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C97132"/>
                </a:solidFill>
                <a:latin typeface="Inter"/>
                <a:ea typeface="Inter"/>
                <a:cs typeface="Inter"/>
                <a:sym typeface="Inter"/>
              </a:rPr>
              <a:t>EDUCATION</a:t>
            </a:r>
            <a:endParaRPr b="1" i="0" sz="1400" u="none" cap="none" strike="noStrike">
              <a:solidFill>
                <a:srgbClr val="000000"/>
              </a:solidFill>
              <a:latin typeface="Inter"/>
              <a:ea typeface="Inter"/>
              <a:cs typeface="Inter"/>
              <a:sym typeface="Inter"/>
            </a:endParaRPr>
          </a:p>
        </p:txBody>
      </p:sp>
      <p:sp>
        <p:nvSpPr>
          <p:cNvPr id="207" name="Google Shape;207;g2e16d3c4f82_0_0"/>
          <p:cNvSpPr txBox="1"/>
          <p:nvPr/>
        </p:nvSpPr>
        <p:spPr>
          <a:xfrm>
            <a:off x="7028203" y="4353979"/>
            <a:ext cx="3452100" cy="400200"/>
          </a:xfrm>
          <a:prstGeom prst="rect">
            <a:avLst/>
          </a:prstGeom>
          <a:noFill/>
          <a:ln>
            <a:noFill/>
          </a:ln>
        </p:spPr>
        <p:txBody>
          <a:bodyPr anchorCtr="0" anchor="t" bIns="45700" lIns="0"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C97132"/>
                </a:solidFill>
                <a:latin typeface="Inter"/>
                <a:ea typeface="Inter"/>
                <a:cs typeface="Inter"/>
                <a:sym typeface="Inter"/>
              </a:rPr>
              <a:t>ADVOCACY</a:t>
            </a:r>
            <a:endParaRPr b="1" i="0" sz="1400" u="none" cap="none" strike="noStrike">
              <a:solidFill>
                <a:srgbClr val="000000"/>
              </a:solidFill>
              <a:latin typeface="Inter"/>
              <a:ea typeface="Inter"/>
              <a:cs typeface="Inter"/>
              <a:sym typeface="Inter"/>
            </a:endParaRPr>
          </a:p>
        </p:txBody>
      </p:sp>
      <p:sp>
        <p:nvSpPr>
          <p:cNvPr id="208" name="Google Shape;208;g2e16d3c4f82_0_0"/>
          <p:cNvSpPr txBox="1"/>
          <p:nvPr/>
        </p:nvSpPr>
        <p:spPr>
          <a:xfrm>
            <a:off x="1378396" y="2709389"/>
            <a:ext cx="41187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45534A"/>
                </a:solidFill>
                <a:latin typeface="Garamond"/>
                <a:ea typeface="Garamond"/>
                <a:cs typeface="Garamond"/>
                <a:sym typeface="Garamond"/>
              </a:rPr>
              <a:t>Our primary tool is a </a:t>
            </a:r>
            <a:r>
              <a:rPr b="1" i="0" lang="en-US" sz="1400" u="sng" cap="none" strike="noStrike">
                <a:solidFill>
                  <a:srgbClr val="45534A"/>
                </a:solidFill>
                <a:latin typeface="Garamond"/>
                <a:ea typeface="Garamond"/>
                <a:cs typeface="Garamond"/>
                <a:sym typeface="Garamond"/>
              </a:rPr>
              <a:t>working land easement </a:t>
            </a:r>
            <a:r>
              <a:rPr b="1" i="0" lang="en-US" sz="1400" u="none" cap="none" strike="noStrike">
                <a:solidFill>
                  <a:srgbClr val="45534A"/>
                </a:solidFill>
                <a:latin typeface="Garamond"/>
                <a:ea typeface="Garamond"/>
                <a:cs typeface="Garamond"/>
                <a:sym typeface="Garamond"/>
              </a:rPr>
              <a:t>— a voluntary agreement where the landowner sells or donates their development rights to keep their land available for agriculture forever. </a:t>
            </a:r>
            <a:endParaRPr b="0" i="0" sz="1400" u="none" cap="none" strike="noStrike">
              <a:solidFill>
                <a:srgbClr val="000000"/>
              </a:solidFill>
              <a:latin typeface="Arial"/>
              <a:ea typeface="Arial"/>
              <a:cs typeface="Arial"/>
              <a:sym typeface="Arial"/>
            </a:endParaRPr>
          </a:p>
        </p:txBody>
      </p:sp>
      <p:sp>
        <p:nvSpPr>
          <p:cNvPr id="209" name="Google Shape;209;g2e16d3c4f82_0_0"/>
          <p:cNvSpPr txBox="1"/>
          <p:nvPr/>
        </p:nvSpPr>
        <p:spPr>
          <a:xfrm>
            <a:off x="1378397" y="4766789"/>
            <a:ext cx="4118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45534A"/>
                </a:solidFill>
                <a:latin typeface="Garamond"/>
                <a:ea typeface="Garamond"/>
                <a:cs typeface="Garamond"/>
                <a:sym typeface="Garamond"/>
              </a:rPr>
              <a:t>We educate farmers and ranchers, attorneys and appraisers, the general public, and decision-makers about </a:t>
            </a:r>
            <a:r>
              <a:rPr b="1" i="0" lang="en-US" sz="1400" u="sng" cap="none" strike="noStrike">
                <a:solidFill>
                  <a:srgbClr val="45534A"/>
                </a:solidFill>
                <a:latin typeface="Garamond"/>
                <a:ea typeface="Garamond"/>
                <a:cs typeface="Garamond"/>
                <a:sym typeface="Garamond"/>
              </a:rPr>
              <a:t>farmland loss, easements, and succession</a:t>
            </a:r>
            <a:r>
              <a:rPr b="1" i="0" lang="en-US" sz="1400" u="none" cap="none" strike="noStrike">
                <a:solidFill>
                  <a:srgbClr val="45534A"/>
                </a:solidFill>
                <a:latin typeface="Garamond"/>
                <a:ea typeface="Garamond"/>
                <a:cs typeface="Garamond"/>
                <a:sym typeface="Garamond"/>
              </a:rPr>
              <a:t>.</a:t>
            </a:r>
            <a:endParaRPr b="0" i="0" sz="1400" u="none" cap="none" strike="noStrike">
              <a:solidFill>
                <a:srgbClr val="000000"/>
              </a:solidFill>
              <a:latin typeface="Arial"/>
              <a:ea typeface="Arial"/>
              <a:cs typeface="Arial"/>
              <a:sym typeface="Arial"/>
            </a:endParaRPr>
          </a:p>
        </p:txBody>
      </p:sp>
      <p:sp>
        <p:nvSpPr>
          <p:cNvPr id="210" name="Google Shape;210;g2e16d3c4f82_0_0"/>
          <p:cNvSpPr txBox="1"/>
          <p:nvPr/>
        </p:nvSpPr>
        <p:spPr>
          <a:xfrm>
            <a:off x="6694868" y="2709389"/>
            <a:ext cx="4118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45534A"/>
                </a:solidFill>
                <a:latin typeface="Garamond"/>
                <a:ea typeface="Garamond"/>
                <a:cs typeface="Garamond"/>
                <a:sym typeface="Garamond"/>
              </a:rPr>
              <a:t>In addition to holding working land easements, </a:t>
            </a:r>
            <a:r>
              <a:rPr b="1" i="0" lang="en-US" sz="1400" u="sng" cap="none" strike="noStrike">
                <a:solidFill>
                  <a:srgbClr val="45534A"/>
                </a:solidFill>
                <a:latin typeface="Garamond"/>
                <a:ea typeface="Garamond"/>
                <a:cs typeface="Garamond"/>
                <a:sym typeface="Garamond"/>
              </a:rPr>
              <a:t>OAT helps other organizations do the same </a:t>
            </a:r>
            <a:r>
              <a:rPr b="1" i="0" lang="en-US" sz="1400" u="none" cap="none" strike="noStrike">
                <a:solidFill>
                  <a:srgbClr val="45534A"/>
                </a:solidFill>
                <a:latin typeface="Garamond"/>
                <a:ea typeface="Garamond"/>
                <a:cs typeface="Garamond"/>
                <a:sym typeface="Garamond"/>
              </a:rPr>
              <a:t>by providing education and assistance. </a:t>
            </a:r>
            <a:endParaRPr b="0" i="0" sz="1400" u="none" cap="none" strike="noStrike">
              <a:solidFill>
                <a:srgbClr val="000000"/>
              </a:solidFill>
              <a:latin typeface="Arial"/>
              <a:ea typeface="Arial"/>
              <a:cs typeface="Arial"/>
              <a:sym typeface="Arial"/>
            </a:endParaRPr>
          </a:p>
        </p:txBody>
      </p:sp>
      <p:sp>
        <p:nvSpPr>
          <p:cNvPr id="211" name="Google Shape;211;g2e16d3c4f82_0_0"/>
          <p:cNvSpPr txBox="1"/>
          <p:nvPr/>
        </p:nvSpPr>
        <p:spPr>
          <a:xfrm>
            <a:off x="6694869" y="4766789"/>
            <a:ext cx="4118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45534A"/>
                </a:solidFill>
                <a:latin typeface="Garamond"/>
                <a:ea typeface="Garamond"/>
                <a:cs typeface="Garamond"/>
                <a:sym typeface="Garamond"/>
              </a:rPr>
              <a:t>We advocate alongside state and national partners for </a:t>
            </a:r>
            <a:r>
              <a:rPr b="1" i="0" lang="en-US" sz="1400" u="sng" cap="none" strike="noStrike">
                <a:solidFill>
                  <a:srgbClr val="45534A"/>
                </a:solidFill>
                <a:latin typeface="Garamond"/>
                <a:ea typeface="Garamond"/>
                <a:cs typeface="Garamond"/>
                <a:sym typeface="Garamond"/>
              </a:rPr>
              <a:t>funding to protect agricultural land</a:t>
            </a:r>
            <a:r>
              <a:rPr b="1" i="0" lang="en-US" sz="1400" u="none" cap="none" strike="noStrike">
                <a:solidFill>
                  <a:srgbClr val="45534A"/>
                </a:solidFill>
                <a:latin typeface="Garamond"/>
                <a:ea typeface="Garamond"/>
                <a:cs typeface="Garamond"/>
                <a:sym typeface="Garamond"/>
              </a:rPr>
              <a:t>.</a:t>
            </a:r>
            <a:endParaRPr b="0" i="0" sz="1400" u="none" cap="none" strike="noStrike">
              <a:solidFill>
                <a:srgbClr val="000000"/>
              </a:solidFill>
              <a:latin typeface="Arial"/>
              <a:ea typeface="Arial"/>
              <a:cs typeface="Arial"/>
              <a:sym typeface="Arial"/>
            </a:endParaRPr>
          </a:p>
        </p:txBody>
      </p:sp>
      <p:sp>
        <p:nvSpPr>
          <p:cNvPr id="212" name="Google Shape;212;g2e16d3c4f82_0_0"/>
          <p:cNvSpPr/>
          <p:nvPr/>
        </p:nvSpPr>
        <p:spPr>
          <a:xfrm flipH="1" rot="10800000">
            <a:off x="-1" y="358303"/>
            <a:ext cx="3898800" cy="490800"/>
          </a:xfrm>
          <a:prstGeom prst="round1Rect">
            <a:avLst>
              <a:gd fmla="val 41667" name="adj"/>
            </a:avLst>
          </a:prstGeom>
          <a:solidFill>
            <a:srgbClr val="FFF3DB"/>
          </a:solidFill>
          <a:ln>
            <a:noFill/>
          </a:ln>
          <a:effectLst>
            <a:outerShdw blurRad="50800" rotWithShape="0" algn="tl" dir="2700000" dist="38100">
              <a:srgbClr val="000000">
                <a:alpha val="235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g2e16d3c4f82_0_0"/>
          <p:cNvSpPr txBox="1"/>
          <p:nvPr/>
        </p:nvSpPr>
        <p:spPr>
          <a:xfrm>
            <a:off x="274322" y="430021"/>
            <a:ext cx="3738900" cy="338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OREGON AGRICULTURAL TRUST</a:t>
            </a:r>
            <a:endParaRPr b="1" i="0" sz="1400" u="none" cap="none" strike="noStrike">
              <a:solidFill>
                <a:srgbClr val="000000"/>
              </a:solidFill>
              <a:latin typeface="Inter"/>
              <a:ea typeface="Inter"/>
              <a:cs typeface="Inter"/>
              <a:sym typeface="Inte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grass, sky, outdoor, field&#10;&#10;Description automatically generated" id="219" name="Google Shape;219;p37"/>
          <p:cNvPicPr preferRelativeResize="0"/>
          <p:nvPr/>
        </p:nvPicPr>
        <p:blipFill rotWithShape="1">
          <a:blip r:embed="rId3">
            <a:alphaModFix/>
          </a:blip>
          <a:srcRect b="0" l="0" r="0" t="0"/>
          <a:stretch/>
        </p:blipFill>
        <p:spPr>
          <a:xfrm>
            <a:off x="923" y="0"/>
            <a:ext cx="12190153" cy="6858000"/>
          </a:xfrm>
          <a:prstGeom prst="rect">
            <a:avLst/>
          </a:prstGeom>
          <a:noFill/>
          <a:ln>
            <a:noFill/>
          </a:ln>
        </p:spPr>
      </p:pic>
      <p:sp>
        <p:nvSpPr>
          <p:cNvPr id="220" name="Google Shape;220;p37"/>
          <p:cNvSpPr/>
          <p:nvPr/>
        </p:nvSpPr>
        <p:spPr>
          <a:xfrm>
            <a:off x="0" y="0"/>
            <a:ext cx="12192000" cy="6858000"/>
          </a:xfrm>
          <a:prstGeom prst="rect">
            <a:avLst/>
          </a:prstGeom>
          <a:solidFill>
            <a:srgbClr val="45534A">
              <a:alpha val="8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1" name="Google Shape;221;p37"/>
          <p:cNvSpPr/>
          <p:nvPr/>
        </p:nvSpPr>
        <p:spPr>
          <a:xfrm>
            <a:off x="0" y="6720396"/>
            <a:ext cx="9245596" cy="137604"/>
          </a:xfrm>
          <a:prstGeom prst="rect">
            <a:avLst/>
          </a:prstGeom>
          <a:solidFill>
            <a:srgbClr val="4553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37"/>
          <p:cNvSpPr/>
          <p:nvPr/>
        </p:nvSpPr>
        <p:spPr>
          <a:xfrm>
            <a:off x="9245596" y="6720396"/>
            <a:ext cx="1371600" cy="137604"/>
          </a:xfrm>
          <a:prstGeom prst="rect">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3" name="Google Shape;223;p37"/>
          <p:cNvSpPr/>
          <p:nvPr/>
        </p:nvSpPr>
        <p:spPr>
          <a:xfrm>
            <a:off x="10617196" y="6720396"/>
            <a:ext cx="914400" cy="137604"/>
          </a:xfrm>
          <a:prstGeom prst="rect">
            <a:avLst/>
          </a:prstGeom>
          <a:solidFill>
            <a:srgbClr val="C9713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p37"/>
          <p:cNvSpPr/>
          <p:nvPr/>
        </p:nvSpPr>
        <p:spPr>
          <a:xfrm>
            <a:off x="11531596" y="6720396"/>
            <a:ext cx="660404" cy="137604"/>
          </a:xfrm>
          <a:prstGeom prst="rect">
            <a:avLst/>
          </a:prstGeom>
          <a:solidFill>
            <a:srgbClr val="FFF3D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logo&#10;&#10;Description automatically generated" id="225" name="Google Shape;225;p37"/>
          <p:cNvPicPr preferRelativeResize="0"/>
          <p:nvPr/>
        </p:nvPicPr>
        <p:blipFill rotWithShape="1">
          <a:blip r:embed="rId4">
            <a:alphaModFix/>
          </a:blip>
          <a:srcRect b="0" l="0" r="0" t="0"/>
          <a:stretch/>
        </p:blipFill>
        <p:spPr>
          <a:xfrm>
            <a:off x="9783194" y="286175"/>
            <a:ext cx="2134572" cy="595217"/>
          </a:xfrm>
          <a:prstGeom prst="rect">
            <a:avLst/>
          </a:prstGeom>
          <a:noFill/>
          <a:ln>
            <a:noFill/>
          </a:ln>
        </p:spPr>
      </p:pic>
      <p:sp>
        <p:nvSpPr>
          <p:cNvPr id="226" name="Google Shape;226;p37"/>
          <p:cNvSpPr txBox="1"/>
          <p:nvPr/>
        </p:nvSpPr>
        <p:spPr>
          <a:xfrm>
            <a:off x="530096" y="1528620"/>
            <a:ext cx="7205400" cy="5850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F3A131"/>
                </a:solidFill>
                <a:latin typeface="Inter"/>
                <a:ea typeface="Inter"/>
                <a:cs typeface="Inter"/>
                <a:sym typeface="Inter"/>
              </a:rPr>
              <a:t>Where We Work</a:t>
            </a:r>
            <a:endParaRPr b="1" i="0" sz="3200" u="none" cap="none" strike="noStrike">
              <a:solidFill>
                <a:srgbClr val="F3A131"/>
              </a:solidFill>
              <a:latin typeface="Inter"/>
              <a:ea typeface="Inter"/>
              <a:cs typeface="Inter"/>
              <a:sym typeface="Inter"/>
            </a:endParaRPr>
          </a:p>
        </p:txBody>
      </p:sp>
      <p:sp>
        <p:nvSpPr>
          <p:cNvPr id="227" name="Google Shape;227;p37"/>
          <p:cNvSpPr/>
          <p:nvPr/>
        </p:nvSpPr>
        <p:spPr>
          <a:xfrm flipH="1" rot="10800000">
            <a:off x="-1" y="358294"/>
            <a:ext cx="3898901" cy="490809"/>
          </a:xfrm>
          <a:prstGeom prst="round1Rect">
            <a:avLst>
              <a:gd fmla="val 41667" name="adj"/>
            </a:avLst>
          </a:prstGeom>
          <a:solidFill>
            <a:srgbClr val="FFF3DB"/>
          </a:solidFill>
          <a:ln>
            <a:noFill/>
          </a:ln>
          <a:effectLst>
            <a:outerShdw blurRad="50800" rotWithShape="0" algn="tl" dir="2700000" dist="38100">
              <a:srgbClr val="000000">
                <a:alpha val="2352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8" name="Google Shape;228;p37"/>
          <p:cNvSpPr txBox="1"/>
          <p:nvPr/>
        </p:nvSpPr>
        <p:spPr>
          <a:xfrm>
            <a:off x="274322" y="430021"/>
            <a:ext cx="3738877" cy="338554"/>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C97132"/>
                </a:solidFill>
                <a:latin typeface="Inter"/>
                <a:ea typeface="Inter"/>
                <a:cs typeface="Inter"/>
                <a:sym typeface="Inter"/>
              </a:rPr>
              <a:t>OREGON AGRICULTURAL TRUST</a:t>
            </a:r>
            <a:endParaRPr b="1" i="0" sz="1400" u="none" cap="none" strike="noStrike">
              <a:solidFill>
                <a:srgbClr val="000000"/>
              </a:solidFill>
              <a:latin typeface="Inter"/>
              <a:ea typeface="Inter"/>
              <a:cs typeface="Inter"/>
              <a:sym typeface="Inter"/>
            </a:endParaRPr>
          </a:p>
        </p:txBody>
      </p:sp>
      <p:pic>
        <p:nvPicPr>
          <p:cNvPr descr="A white background with black rectangles&#10;&#10;Description automatically generated with low confidence" id="229" name="Google Shape;229;p37"/>
          <p:cNvPicPr preferRelativeResize="0"/>
          <p:nvPr/>
        </p:nvPicPr>
        <p:blipFill rotWithShape="1">
          <a:blip r:embed="rId5">
            <a:alphaModFix/>
          </a:blip>
          <a:srcRect b="0" l="0" r="0" t="0"/>
          <a:stretch/>
        </p:blipFill>
        <p:spPr>
          <a:xfrm>
            <a:off x="6614415" y="2151495"/>
            <a:ext cx="5141871" cy="3802521"/>
          </a:xfrm>
          <a:prstGeom prst="rect">
            <a:avLst/>
          </a:prstGeom>
          <a:noFill/>
          <a:ln>
            <a:noFill/>
          </a:ln>
        </p:spPr>
      </p:pic>
      <p:sp>
        <p:nvSpPr>
          <p:cNvPr id="230" name="Google Shape;230;p37"/>
          <p:cNvSpPr/>
          <p:nvPr/>
        </p:nvSpPr>
        <p:spPr>
          <a:xfrm>
            <a:off x="476695" y="2379869"/>
            <a:ext cx="578143" cy="578143"/>
          </a:xfrm>
          <a:prstGeom prst="ellipse">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37"/>
          <p:cNvSpPr/>
          <p:nvPr/>
        </p:nvSpPr>
        <p:spPr>
          <a:xfrm>
            <a:off x="6829315" y="1866831"/>
            <a:ext cx="1041400" cy="1041400"/>
          </a:xfrm>
          <a:prstGeom prst="ellipse">
            <a:avLst/>
          </a:prstGeom>
          <a:solidFill>
            <a:srgbClr val="F3AE3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37"/>
          <p:cNvSpPr/>
          <p:nvPr/>
        </p:nvSpPr>
        <p:spPr>
          <a:xfrm>
            <a:off x="8632715" y="2133531"/>
            <a:ext cx="1041400" cy="1041400"/>
          </a:xfrm>
          <a:prstGeom prst="ellipse">
            <a:avLst/>
          </a:prstGeom>
          <a:solidFill>
            <a:srgbClr val="F3AE3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37"/>
          <p:cNvSpPr/>
          <p:nvPr/>
        </p:nvSpPr>
        <p:spPr>
          <a:xfrm>
            <a:off x="7140370" y="3289518"/>
            <a:ext cx="1041400" cy="1041400"/>
          </a:xfrm>
          <a:prstGeom prst="ellipse">
            <a:avLst/>
          </a:prstGeom>
          <a:solidFill>
            <a:srgbClr val="F3AE3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37"/>
          <p:cNvSpPr/>
          <p:nvPr/>
        </p:nvSpPr>
        <p:spPr>
          <a:xfrm>
            <a:off x="9134271" y="3539563"/>
            <a:ext cx="2497440" cy="2497440"/>
          </a:xfrm>
          <a:prstGeom prst="ellipse">
            <a:avLst/>
          </a:prstGeom>
          <a:solidFill>
            <a:srgbClr val="F3AE3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37"/>
          <p:cNvSpPr txBox="1"/>
          <p:nvPr/>
        </p:nvSpPr>
        <p:spPr>
          <a:xfrm>
            <a:off x="1214444" y="2376230"/>
            <a:ext cx="4917300" cy="36942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Inter"/>
                <a:ea typeface="Inter"/>
                <a:cs typeface="Inter"/>
                <a:sym typeface="Inter"/>
              </a:rPr>
              <a:t>North Coast</a:t>
            </a:r>
            <a:endParaRPr b="1" i="0" sz="14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3DB"/>
                </a:solidFill>
                <a:latin typeface="Garamond"/>
                <a:ea typeface="Garamond"/>
                <a:cs typeface="Garamond"/>
                <a:sym typeface="Garamond"/>
              </a:rPr>
              <a:t>Clatsop, Columbia, Tillamook, Lincoln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3DB"/>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Inter"/>
                <a:ea typeface="Inter"/>
                <a:cs typeface="Inter"/>
                <a:sym typeface="Inter"/>
              </a:rPr>
              <a:t>Mid-Columbia</a:t>
            </a:r>
            <a:endParaRPr b="1" i="0" sz="14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3DB"/>
                </a:solidFill>
                <a:latin typeface="Garamond"/>
                <a:ea typeface="Garamond"/>
                <a:cs typeface="Garamond"/>
                <a:sym typeface="Garamond"/>
              </a:rPr>
              <a:t> Hood River, Wasco, Sherman</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chemeClr val="dk1"/>
              </a:buClr>
              <a:buSzPts val="2400"/>
              <a:buFont typeface="Arial"/>
              <a:buNone/>
            </a:pPr>
            <a:r>
              <a:t/>
            </a:r>
            <a:endParaRPr b="1" i="0" sz="2400" u="none" cap="none" strike="noStrike">
              <a:solidFill>
                <a:srgbClr val="FFF3DB"/>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Inter"/>
                <a:ea typeface="Inter"/>
                <a:cs typeface="Inter"/>
                <a:sym typeface="Inter"/>
              </a:rPr>
              <a:t> Mid/South Willamette</a:t>
            </a:r>
            <a:endParaRPr b="1" i="0" sz="14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3DB"/>
                </a:solidFill>
                <a:latin typeface="Garamond"/>
                <a:ea typeface="Garamond"/>
                <a:cs typeface="Garamond"/>
                <a:sym typeface="Garamond"/>
              </a:rPr>
              <a:t> Clackamas, Marion, Polk, Linn, Benton, Lane</a:t>
            </a:r>
            <a:endParaRPr b="0" i="0" sz="1400" u="none" cap="none" strike="noStrike">
              <a:solidFill>
                <a:srgbClr val="000000"/>
              </a:solidFill>
              <a:latin typeface="Arial"/>
              <a:ea typeface="Arial"/>
              <a:cs typeface="Arial"/>
              <a:sym typeface="Arial"/>
            </a:endParaRPr>
          </a:p>
          <a:p>
            <a:pPr indent="-133350" lvl="0" marL="285750" marR="0" rtl="0" algn="l">
              <a:lnSpc>
                <a:spcPct val="100000"/>
              </a:lnSpc>
              <a:spcBef>
                <a:spcPts val="0"/>
              </a:spcBef>
              <a:spcAft>
                <a:spcPts val="0"/>
              </a:spcAft>
              <a:buClr>
                <a:schemeClr val="dk1"/>
              </a:buClr>
              <a:buSzPts val="2400"/>
              <a:buFont typeface="Arial"/>
              <a:buNone/>
            </a:pPr>
            <a:r>
              <a:t/>
            </a:r>
            <a:endParaRPr b="1" i="0" sz="2400" u="none" cap="none" strike="noStrike">
              <a:solidFill>
                <a:srgbClr val="FFF3DB"/>
              </a:solidFill>
              <a:latin typeface="Garamond"/>
              <a:ea typeface="Garamond"/>
              <a:cs typeface="Garamond"/>
              <a:sym typeface="Garamond"/>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FFF3DB"/>
                </a:solidFill>
                <a:latin typeface="Roboto Black"/>
                <a:ea typeface="Roboto Black"/>
                <a:cs typeface="Roboto Black"/>
                <a:sym typeface="Roboto Black"/>
              </a:rPr>
              <a:t> </a:t>
            </a:r>
            <a:r>
              <a:rPr b="1" i="0" lang="en-US" sz="2400" u="none" cap="none" strike="noStrike">
                <a:solidFill>
                  <a:srgbClr val="FFF3DB"/>
                </a:solidFill>
                <a:latin typeface="Inter"/>
                <a:ea typeface="Inter"/>
                <a:cs typeface="Inter"/>
                <a:sym typeface="Inter"/>
              </a:rPr>
              <a:t>Southeast Oregon</a:t>
            </a:r>
            <a:endParaRPr b="1" i="0" sz="1400" u="none" cap="none" strike="noStrike">
              <a:solidFill>
                <a:srgbClr val="000000"/>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FFF3DB"/>
                </a:solidFill>
                <a:latin typeface="Garamond"/>
                <a:ea typeface="Garamond"/>
                <a:cs typeface="Garamond"/>
                <a:sym typeface="Garamond"/>
              </a:rPr>
              <a:t> Malheur, Harney, Lake</a:t>
            </a:r>
            <a:endParaRPr b="1" i="0" sz="2400" u="none" cap="none" strike="noStrike">
              <a:solidFill>
                <a:srgbClr val="FFF3DB"/>
              </a:solidFill>
              <a:latin typeface="Garamond"/>
              <a:ea typeface="Garamond"/>
              <a:cs typeface="Garamond"/>
              <a:sym typeface="Garamond"/>
            </a:endParaRPr>
          </a:p>
        </p:txBody>
      </p:sp>
      <p:sp>
        <p:nvSpPr>
          <p:cNvPr id="236" name="Google Shape;236;p37"/>
          <p:cNvSpPr txBox="1"/>
          <p:nvPr/>
        </p:nvSpPr>
        <p:spPr>
          <a:xfrm>
            <a:off x="556809" y="238310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1</a:t>
            </a:r>
            <a:endParaRPr b="0" i="0" sz="1400" u="none" cap="none" strike="noStrike">
              <a:solidFill>
                <a:srgbClr val="000000"/>
              </a:solidFill>
              <a:latin typeface="Arial"/>
              <a:ea typeface="Arial"/>
              <a:cs typeface="Arial"/>
              <a:sym typeface="Arial"/>
            </a:endParaRPr>
          </a:p>
        </p:txBody>
      </p:sp>
      <p:sp>
        <p:nvSpPr>
          <p:cNvPr id="237" name="Google Shape;237;p37"/>
          <p:cNvSpPr txBox="1"/>
          <p:nvPr/>
        </p:nvSpPr>
        <p:spPr>
          <a:xfrm>
            <a:off x="8943770" y="238315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2</a:t>
            </a:r>
            <a:endParaRPr b="0" i="0" sz="1400" u="none" cap="none" strike="noStrike">
              <a:solidFill>
                <a:srgbClr val="000000"/>
              </a:solidFill>
              <a:latin typeface="Arial"/>
              <a:ea typeface="Arial"/>
              <a:cs typeface="Arial"/>
              <a:sym typeface="Arial"/>
            </a:endParaRPr>
          </a:p>
        </p:txBody>
      </p:sp>
      <p:sp>
        <p:nvSpPr>
          <p:cNvPr id="238" name="Google Shape;238;p37"/>
          <p:cNvSpPr txBox="1"/>
          <p:nvPr/>
        </p:nvSpPr>
        <p:spPr>
          <a:xfrm>
            <a:off x="7445170" y="353885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3</a:t>
            </a:r>
            <a:endParaRPr b="0" i="0" sz="1400" u="none" cap="none" strike="noStrike">
              <a:solidFill>
                <a:srgbClr val="000000"/>
              </a:solidFill>
              <a:latin typeface="Arial"/>
              <a:ea typeface="Arial"/>
              <a:cs typeface="Arial"/>
              <a:sym typeface="Arial"/>
            </a:endParaRPr>
          </a:p>
        </p:txBody>
      </p:sp>
      <p:sp>
        <p:nvSpPr>
          <p:cNvPr id="239" name="Google Shape;239;p37"/>
          <p:cNvSpPr txBox="1"/>
          <p:nvPr/>
        </p:nvSpPr>
        <p:spPr>
          <a:xfrm>
            <a:off x="10188370" y="454215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4</a:t>
            </a:r>
            <a:endParaRPr b="0" i="0" sz="1400" u="none" cap="none" strike="noStrike">
              <a:solidFill>
                <a:srgbClr val="000000"/>
              </a:solidFill>
              <a:latin typeface="Arial"/>
              <a:ea typeface="Arial"/>
              <a:cs typeface="Arial"/>
              <a:sym typeface="Arial"/>
            </a:endParaRPr>
          </a:p>
        </p:txBody>
      </p:sp>
      <p:sp>
        <p:nvSpPr>
          <p:cNvPr id="240" name="Google Shape;240;p37"/>
          <p:cNvSpPr/>
          <p:nvPr/>
        </p:nvSpPr>
        <p:spPr>
          <a:xfrm>
            <a:off x="476695" y="3332118"/>
            <a:ext cx="578143" cy="578143"/>
          </a:xfrm>
          <a:prstGeom prst="ellipse">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37"/>
          <p:cNvSpPr txBox="1"/>
          <p:nvPr/>
        </p:nvSpPr>
        <p:spPr>
          <a:xfrm>
            <a:off x="556809" y="3335349"/>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2</a:t>
            </a:r>
            <a:endParaRPr b="0" i="0" sz="1400" u="none" cap="none" strike="noStrike">
              <a:solidFill>
                <a:srgbClr val="000000"/>
              </a:solidFill>
              <a:latin typeface="Arial"/>
              <a:ea typeface="Arial"/>
              <a:cs typeface="Arial"/>
              <a:sym typeface="Arial"/>
            </a:endParaRPr>
          </a:p>
        </p:txBody>
      </p:sp>
      <p:sp>
        <p:nvSpPr>
          <p:cNvPr id="242" name="Google Shape;242;p37"/>
          <p:cNvSpPr/>
          <p:nvPr/>
        </p:nvSpPr>
        <p:spPr>
          <a:xfrm>
            <a:off x="476695" y="4284869"/>
            <a:ext cx="578143" cy="578143"/>
          </a:xfrm>
          <a:prstGeom prst="ellipse">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37"/>
          <p:cNvSpPr txBox="1"/>
          <p:nvPr/>
        </p:nvSpPr>
        <p:spPr>
          <a:xfrm>
            <a:off x="556809" y="430080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3</a:t>
            </a:r>
            <a:endParaRPr b="0" i="0" sz="1400" u="none" cap="none" strike="noStrike">
              <a:solidFill>
                <a:srgbClr val="000000"/>
              </a:solidFill>
              <a:latin typeface="Arial"/>
              <a:ea typeface="Arial"/>
              <a:cs typeface="Arial"/>
              <a:sym typeface="Arial"/>
            </a:endParaRPr>
          </a:p>
        </p:txBody>
      </p:sp>
      <p:sp>
        <p:nvSpPr>
          <p:cNvPr id="244" name="Google Shape;244;p37"/>
          <p:cNvSpPr/>
          <p:nvPr/>
        </p:nvSpPr>
        <p:spPr>
          <a:xfrm>
            <a:off x="476695" y="5250439"/>
            <a:ext cx="578143" cy="578143"/>
          </a:xfrm>
          <a:prstGeom prst="ellipse">
            <a:avLst/>
          </a:prstGeom>
          <a:solidFill>
            <a:srgbClr val="F3AE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37"/>
          <p:cNvSpPr txBox="1"/>
          <p:nvPr/>
        </p:nvSpPr>
        <p:spPr>
          <a:xfrm>
            <a:off x="531409" y="525367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4</a:t>
            </a:r>
            <a:endParaRPr b="0" i="0" sz="1400" u="none" cap="none" strike="noStrike">
              <a:solidFill>
                <a:srgbClr val="000000"/>
              </a:solidFill>
              <a:latin typeface="Arial"/>
              <a:ea typeface="Arial"/>
              <a:cs typeface="Arial"/>
              <a:sym typeface="Arial"/>
            </a:endParaRPr>
          </a:p>
        </p:txBody>
      </p:sp>
      <p:sp>
        <p:nvSpPr>
          <p:cNvPr id="246" name="Google Shape;246;p37"/>
          <p:cNvSpPr txBox="1"/>
          <p:nvPr/>
        </p:nvSpPr>
        <p:spPr>
          <a:xfrm>
            <a:off x="7122709" y="2116400"/>
            <a:ext cx="286043"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534A"/>
                </a:solidFill>
                <a:latin typeface="Roboto Black"/>
                <a:ea typeface="Roboto Black"/>
                <a:cs typeface="Roboto Black"/>
                <a:sym typeface="Roboto Black"/>
              </a:rPr>
              <a:t>1</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Blank Mast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T Master Theme">
  <a:themeElements>
    <a:clrScheme name="Custom 1">
      <a:dk1>
        <a:srgbClr val="455349"/>
      </a:dk1>
      <a:lt1>
        <a:srgbClr val="FFFFFF"/>
      </a:lt1>
      <a:dk2>
        <a:srgbClr val="C97132"/>
      </a:dk2>
      <a:lt2>
        <a:srgbClr val="FFF3DB"/>
      </a:lt2>
      <a:accent1>
        <a:srgbClr val="F3AD30"/>
      </a:accent1>
      <a:accent2>
        <a:srgbClr val="ED7D31"/>
      </a:accent2>
      <a:accent3>
        <a:srgbClr val="A5A5A5"/>
      </a:accent3>
      <a:accent4>
        <a:srgbClr val="FFC000"/>
      </a:accent4>
      <a:accent5>
        <a:srgbClr val="5B9BD5"/>
      </a:accent5>
      <a:accent6>
        <a:srgbClr val="70AD47"/>
      </a:accent6>
      <a:hlink>
        <a:srgbClr val="C97132"/>
      </a:hlink>
      <a:folHlink>
        <a:srgbClr val="F3AD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2021-04-21T18:47:38Z</dcterms:created>
  <dc:creator>Tyler Sporer</dc:creator>
</cp:coreProperties>
</file>