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337" r:id="rId2"/>
    <p:sldId id="353" r:id="rId3"/>
    <p:sldId id="354" r:id="rId4"/>
    <p:sldId id="355" r:id="rId5"/>
    <p:sldId id="356" r:id="rId6"/>
    <p:sldId id="361" r:id="rId7"/>
    <p:sldId id="357" r:id="rId8"/>
    <p:sldId id="358" r:id="rId9"/>
    <p:sldId id="35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4694"/>
  </p:normalViewPr>
  <p:slideViewPr>
    <p:cSldViewPr snapToGrid="0" snapToObjects="1">
      <p:cViewPr varScale="1">
        <p:scale>
          <a:sx n="122" d="100"/>
          <a:sy n="122" d="100"/>
        </p:scale>
        <p:origin x="744" y="2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6BAFF7-6DF1-7B41-96D0-CCF8860D24DC}" type="datetimeFigureOut">
              <a:rPr lang="en-US" smtClean="0"/>
              <a:t>12/2/23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E966A3-4BAA-3444-A4F2-A35A4E6C6D0C}" type="slidenum">
              <a:rPr lang="en-US" smtClean="0"/>
              <a:t>‹#›</a:t>
            </a:fld>
            <a:endParaRPr lang="en-US"/>
          </a:p>
        </p:txBody>
      </p:sp>
    </p:spTree>
    <p:extLst>
      <p:ext uri="{BB962C8B-B14F-4D97-AF65-F5344CB8AC3E}">
        <p14:creationId xmlns:p14="http://schemas.microsoft.com/office/powerpoint/2010/main" val="4020560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8"/>
        <p:cNvGrpSpPr/>
        <p:nvPr/>
      </p:nvGrpSpPr>
      <p:grpSpPr>
        <a:xfrm>
          <a:off x="0" y="0"/>
          <a:ext cx="0" cy="0"/>
          <a:chOff x="0" y="0"/>
          <a:chExt cx="0" cy="0"/>
        </a:xfrm>
      </p:grpSpPr>
      <p:sp>
        <p:nvSpPr>
          <p:cNvPr id="339" name="Google Shape;339;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0" name="Google Shape;340;p2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228600" lvl="0" indent="-152400" algn="l" rtl="0">
              <a:spcBef>
                <a:spcPts val="0"/>
              </a:spcBef>
              <a:spcAft>
                <a:spcPts val="0"/>
              </a:spcAft>
              <a:buClr>
                <a:schemeClr val="dk1"/>
              </a:buClr>
              <a:buSzPts val="1200"/>
              <a:buFont typeface="Calibri"/>
              <a:buNone/>
            </a:pPr>
            <a:endParaRPr dirty="0"/>
          </a:p>
        </p:txBody>
      </p:sp>
      <p:sp>
        <p:nvSpPr>
          <p:cNvPr id="341" name="Google Shape;341;p2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fld id="{00000000-1234-1234-1234-123412341234}" type="slidenum">
              <a:rPr lang="en-US"/>
              <a:pPr/>
              <a:t>1</a:t>
            </a:fld>
            <a:endParaRPr dirty="0"/>
          </a:p>
        </p:txBody>
      </p:sp>
    </p:spTree>
    <p:extLst>
      <p:ext uri="{BB962C8B-B14F-4D97-AF65-F5344CB8AC3E}">
        <p14:creationId xmlns:p14="http://schemas.microsoft.com/office/powerpoint/2010/main" val="3738252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evening we are going to focus on one example of how ideas can become a proposed bill; what it takes to get a land use bill passed so it becomes a law (statute); how that law directs LCDC to adopt administrative rules to both guide and direct cities and counties in revising their local plans &amp; codes to conform to the new law; how the agency (DLCD) goes about crafting a proposing a set of admirative rules to LCDC; how those rules are implemented at the local level.  And how public engagement and coalitions are critical at every stage.</a:t>
            </a:r>
          </a:p>
          <a:p>
            <a:pPr marL="0" lvl="0" indent="0" algn="l" rtl="0">
              <a:spcBef>
                <a:spcPts val="0"/>
              </a:spcBef>
              <a:spcAft>
                <a:spcPts val="0"/>
              </a:spcAft>
              <a:buNone/>
            </a:pPr>
            <a:endParaRPr dirty="0"/>
          </a:p>
        </p:txBody>
      </p:sp>
      <p:sp>
        <p:nvSpPr>
          <p:cNvPr id="207" name="Google Shape;207;p1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fld id="{00000000-1234-1234-1234-123412341234}" type="slidenum">
              <a:rPr lang="en-US"/>
              <a:pPr/>
              <a:t>2</a:t>
            </a:fld>
            <a:endParaRPr dirty="0"/>
          </a:p>
        </p:txBody>
      </p:sp>
    </p:spTree>
    <p:extLst>
      <p:ext uri="{BB962C8B-B14F-4D97-AF65-F5344CB8AC3E}">
        <p14:creationId xmlns:p14="http://schemas.microsoft.com/office/powerpoint/2010/main" val="40380096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evening we are going to focus on one example of how ideas can become a proposed bill; what it takes to get a land use bill passed so it becomes a law (statute); how that law directs LCDC to adopt administrative rules to both guide and direct cities and counties in revising their local plans &amp; codes to conform to the new law; how the agency (DLCD) goes about crafting a proposing a set of admirative rules to LCDC; how those rules are implemented at the local level.  And how public engagement and coalitions are critical at every stage.</a:t>
            </a:r>
          </a:p>
          <a:p>
            <a:pPr marL="0" lvl="0" indent="0" algn="l" rtl="0">
              <a:spcBef>
                <a:spcPts val="0"/>
              </a:spcBef>
              <a:spcAft>
                <a:spcPts val="0"/>
              </a:spcAft>
              <a:buNone/>
            </a:pPr>
            <a:endParaRPr dirty="0"/>
          </a:p>
        </p:txBody>
      </p:sp>
      <p:sp>
        <p:nvSpPr>
          <p:cNvPr id="207" name="Google Shape;207;p1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fld id="{00000000-1234-1234-1234-123412341234}" type="slidenum">
              <a:rPr lang="en-US"/>
              <a:pPr/>
              <a:t>3</a:t>
            </a:fld>
            <a:endParaRPr dirty="0"/>
          </a:p>
        </p:txBody>
      </p:sp>
    </p:spTree>
    <p:extLst>
      <p:ext uri="{BB962C8B-B14F-4D97-AF65-F5344CB8AC3E}">
        <p14:creationId xmlns:p14="http://schemas.microsoft.com/office/powerpoint/2010/main" val="1575588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evening we are going to focus on one example of how ideas can become a proposed bill; what it takes to get a land use bill passed so it becomes a law (statute); how that law directs LCDC to adopt administrative rules to both guide and direct cities and counties in revising their local plans &amp; codes to conform to the new law; how the agency (DLCD) goes about crafting a proposing a set of admirative rules to LCDC; how those rules are implemented at the local level.  And how public engagement and coalitions are critical at every stage.</a:t>
            </a:r>
          </a:p>
          <a:p>
            <a:pPr marL="0" lvl="0" indent="0" algn="l" rtl="0">
              <a:spcBef>
                <a:spcPts val="0"/>
              </a:spcBef>
              <a:spcAft>
                <a:spcPts val="0"/>
              </a:spcAft>
              <a:buNone/>
            </a:pPr>
            <a:endParaRPr dirty="0"/>
          </a:p>
        </p:txBody>
      </p:sp>
      <p:sp>
        <p:nvSpPr>
          <p:cNvPr id="207" name="Google Shape;207;p1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fld id="{00000000-1234-1234-1234-123412341234}" type="slidenum">
              <a:rPr lang="en-US"/>
              <a:pPr/>
              <a:t>4</a:t>
            </a:fld>
            <a:endParaRPr dirty="0"/>
          </a:p>
        </p:txBody>
      </p:sp>
    </p:spTree>
    <p:extLst>
      <p:ext uri="{BB962C8B-B14F-4D97-AF65-F5344CB8AC3E}">
        <p14:creationId xmlns:p14="http://schemas.microsoft.com/office/powerpoint/2010/main" val="350216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evening we are going to focus on one example of how ideas can become a proposed bill; what it takes to get a land use bill passed so it becomes a law (statute); how that law directs LCDC to adopt administrative rules to both guide and direct cities and counties in revising their local plans &amp; codes to conform to the new law; how the agency (DLCD) goes about crafting a proposing a set of admirative rules to LCDC; how those rules are implemented at the local level.  And how public engagement and coalitions are critical at every stage.</a:t>
            </a:r>
          </a:p>
          <a:p>
            <a:pPr marL="0" lvl="0" indent="0" algn="l" rtl="0">
              <a:spcBef>
                <a:spcPts val="0"/>
              </a:spcBef>
              <a:spcAft>
                <a:spcPts val="0"/>
              </a:spcAft>
              <a:buNone/>
            </a:pPr>
            <a:endParaRPr dirty="0"/>
          </a:p>
        </p:txBody>
      </p:sp>
      <p:sp>
        <p:nvSpPr>
          <p:cNvPr id="207" name="Google Shape;207;p1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fld id="{00000000-1234-1234-1234-123412341234}" type="slidenum">
              <a:rPr lang="en-US"/>
              <a:pPr/>
              <a:t>5</a:t>
            </a:fld>
            <a:endParaRPr dirty="0"/>
          </a:p>
        </p:txBody>
      </p:sp>
    </p:spTree>
    <p:extLst>
      <p:ext uri="{BB962C8B-B14F-4D97-AF65-F5344CB8AC3E}">
        <p14:creationId xmlns:p14="http://schemas.microsoft.com/office/powerpoint/2010/main" val="37982887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evening we are going to focus on one example of how ideas can become a proposed bill; what it takes to get a land use bill passed so it becomes a law (statute); how that law directs LCDC to adopt administrative rules to both guide and direct cities and counties in revising their local plans &amp; codes to conform to the new law; how the agency (DLCD) goes about crafting a proposing a set of admirative rules to LCDC; how those rules are implemented at the local level.  And how public engagement and coalitions are critical at every stage.</a:t>
            </a:r>
          </a:p>
          <a:p>
            <a:pPr marL="0" lvl="0" indent="0" algn="l" rtl="0">
              <a:spcBef>
                <a:spcPts val="0"/>
              </a:spcBef>
              <a:spcAft>
                <a:spcPts val="0"/>
              </a:spcAft>
              <a:buNone/>
            </a:pPr>
            <a:endParaRPr dirty="0"/>
          </a:p>
        </p:txBody>
      </p:sp>
      <p:sp>
        <p:nvSpPr>
          <p:cNvPr id="207" name="Google Shape;207;p1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fld id="{00000000-1234-1234-1234-123412341234}" type="slidenum">
              <a:rPr lang="en-US"/>
              <a:pPr/>
              <a:t>6</a:t>
            </a:fld>
            <a:endParaRPr dirty="0"/>
          </a:p>
        </p:txBody>
      </p:sp>
    </p:spTree>
    <p:extLst>
      <p:ext uri="{BB962C8B-B14F-4D97-AF65-F5344CB8AC3E}">
        <p14:creationId xmlns:p14="http://schemas.microsoft.com/office/powerpoint/2010/main" val="1800241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evening we are going to focus on one example of how ideas can become a proposed bill; what it takes to get a land use bill passed so it becomes a law (statute); how that law directs LCDC to adopt administrative rules to both guide and direct cities and counties in revising their local plans &amp; codes to conform to the new law; how the agency (DLCD) goes about crafting a proposing a set of admirative rules to LCDC; how those rules are implemented at the local level.  And how public engagement and coalitions are critical at every stage.</a:t>
            </a:r>
          </a:p>
          <a:p>
            <a:pPr marL="0" lvl="0" indent="0" algn="l" rtl="0">
              <a:spcBef>
                <a:spcPts val="0"/>
              </a:spcBef>
              <a:spcAft>
                <a:spcPts val="0"/>
              </a:spcAft>
              <a:buNone/>
            </a:pPr>
            <a:endParaRPr dirty="0"/>
          </a:p>
        </p:txBody>
      </p:sp>
      <p:sp>
        <p:nvSpPr>
          <p:cNvPr id="207" name="Google Shape;207;p1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fld id="{00000000-1234-1234-1234-123412341234}" type="slidenum">
              <a:rPr lang="en-US"/>
              <a:pPr/>
              <a:t>7</a:t>
            </a:fld>
            <a:endParaRPr dirty="0"/>
          </a:p>
        </p:txBody>
      </p:sp>
    </p:spTree>
    <p:extLst>
      <p:ext uri="{BB962C8B-B14F-4D97-AF65-F5344CB8AC3E}">
        <p14:creationId xmlns:p14="http://schemas.microsoft.com/office/powerpoint/2010/main" val="400446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evening we are going to focus on one example of how ideas can become a proposed bill; what it takes to get a land use bill passed so it becomes a law (statute); how that law directs LCDC to adopt administrative rules to both guide and direct cities and counties in revising their local plans &amp; codes to conform to the new law; how the agency (DLCD) goes about crafting a proposing a set of admirative rules to LCDC; how those rules are implemented at the local level.  And how public engagement and coalitions are critical at every stage.</a:t>
            </a:r>
          </a:p>
          <a:p>
            <a:pPr marL="0" lvl="0" indent="0" algn="l" rtl="0">
              <a:spcBef>
                <a:spcPts val="0"/>
              </a:spcBef>
              <a:spcAft>
                <a:spcPts val="0"/>
              </a:spcAft>
              <a:buNone/>
            </a:pPr>
            <a:endParaRPr dirty="0"/>
          </a:p>
        </p:txBody>
      </p:sp>
      <p:sp>
        <p:nvSpPr>
          <p:cNvPr id="207" name="Google Shape;207;p1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fld id="{00000000-1234-1234-1234-123412341234}" type="slidenum">
              <a:rPr lang="en-US"/>
              <a:pPr/>
              <a:t>8</a:t>
            </a:fld>
            <a:endParaRPr dirty="0"/>
          </a:p>
        </p:txBody>
      </p:sp>
    </p:spTree>
    <p:extLst>
      <p:ext uri="{BB962C8B-B14F-4D97-AF65-F5344CB8AC3E}">
        <p14:creationId xmlns:p14="http://schemas.microsoft.com/office/powerpoint/2010/main" val="1656802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6" name="Google Shape;206;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evening we are going to focus on one example of how ideas can become a proposed bill; what it takes to get a land use bill passed so it becomes a law (statute); how that law directs LCDC to adopt administrative rules to both guide and direct cities and counties in revising their local plans &amp; codes to conform to the new law; how the agency (DLCD) goes about crafting a proposing a set of admirative rules to LCDC; how those rules are implemented at the local level.  And how public engagement and coalitions are critical at every stage.</a:t>
            </a:r>
          </a:p>
          <a:p>
            <a:pPr marL="0" lvl="0" indent="0" algn="l" rtl="0">
              <a:spcBef>
                <a:spcPts val="0"/>
              </a:spcBef>
              <a:spcAft>
                <a:spcPts val="0"/>
              </a:spcAft>
              <a:buNone/>
            </a:pPr>
            <a:endParaRPr dirty="0"/>
          </a:p>
        </p:txBody>
      </p:sp>
      <p:sp>
        <p:nvSpPr>
          <p:cNvPr id="207" name="Google Shape;207;p1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fld id="{00000000-1234-1234-1234-123412341234}" type="slidenum">
              <a:rPr lang="en-US"/>
              <a:pPr/>
              <a:t>9</a:t>
            </a:fld>
            <a:endParaRPr dirty="0"/>
          </a:p>
        </p:txBody>
      </p:sp>
    </p:spTree>
    <p:extLst>
      <p:ext uri="{BB962C8B-B14F-4D97-AF65-F5344CB8AC3E}">
        <p14:creationId xmlns:p14="http://schemas.microsoft.com/office/powerpoint/2010/main" val="1790529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76DB6-8750-214A-8A1C-26E2FE6D8FC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870DACA-ED8E-B545-82D0-9EA6B4EC69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7651C32-4114-754A-8F61-79AC72C77E2C}"/>
              </a:ext>
            </a:extLst>
          </p:cNvPr>
          <p:cNvSpPr>
            <a:spLocks noGrp="1"/>
          </p:cNvSpPr>
          <p:nvPr>
            <p:ph type="dt" sz="half" idx="10"/>
          </p:nvPr>
        </p:nvSpPr>
        <p:spPr/>
        <p:txBody>
          <a:bodyPr/>
          <a:lstStyle/>
          <a:p>
            <a:fld id="{6B354C49-2196-0F45-BDB6-C1852884C4F3}" type="datetimeFigureOut">
              <a:rPr lang="en-US" smtClean="0"/>
              <a:t>12/2/23</a:t>
            </a:fld>
            <a:endParaRPr lang="en-US"/>
          </a:p>
        </p:txBody>
      </p:sp>
      <p:sp>
        <p:nvSpPr>
          <p:cNvPr id="5" name="Footer Placeholder 4">
            <a:extLst>
              <a:ext uri="{FF2B5EF4-FFF2-40B4-BE49-F238E27FC236}">
                <a16:creationId xmlns:a16="http://schemas.microsoft.com/office/drawing/2014/main" id="{5EF777CD-6FD4-5745-BB49-2B64B680D4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123922-2988-914C-879B-6E2C69155BEB}"/>
              </a:ext>
            </a:extLst>
          </p:cNvPr>
          <p:cNvSpPr>
            <a:spLocks noGrp="1"/>
          </p:cNvSpPr>
          <p:nvPr>
            <p:ph type="sldNum" sz="quarter" idx="12"/>
          </p:nvPr>
        </p:nvSpPr>
        <p:spPr/>
        <p:txBody>
          <a:bodyPr/>
          <a:lstStyle/>
          <a:p>
            <a:fld id="{FB87DB3D-DC0D-CB4B-BA11-0D3AAAAF311A}" type="slidenum">
              <a:rPr lang="en-US" smtClean="0"/>
              <a:t>‹#›</a:t>
            </a:fld>
            <a:endParaRPr lang="en-US"/>
          </a:p>
        </p:txBody>
      </p:sp>
    </p:spTree>
    <p:extLst>
      <p:ext uri="{BB962C8B-B14F-4D97-AF65-F5344CB8AC3E}">
        <p14:creationId xmlns:p14="http://schemas.microsoft.com/office/powerpoint/2010/main" val="4151332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2F56C-2A4D-574E-9C23-722D5190161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E19608-F462-554C-9FAA-A864BB7A49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8C1755-4F91-E149-B8CD-007D26A593C3}"/>
              </a:ext>
            </a:extLst>
          </p:cNvPr>
          <p:cNvSpPr>
            <a:spLocks noGrp="1"/>
          </p:cNvSpPr>
          <p:nvPr>
            <p:ph type="dt" sz="half" idx="10"/>
          </p:nvPr>
        </p:nvSpPr>
        <p:spPr/>
        <p:txBody>
          <a:bodyPr/>
          <a:lstStyle/>
          <a:p>
            <a:fld id="{6B354C49-2196-0F45-BDB6-C1852884C4F3}" type="datetimeFigureOut">
              <a:rPr lang="en-US" smtClean="0"/>
              <a:t>12/2/23</a:t>
            </a:fld>
            <a:endParaRPr lang="en-US"/>
          </a:p>
        </p:txBody>
      </p:sp>
      <p:sp>
        <p:nvSpPr>
          <p:cNvPr id="5" name="Footer Placeholder 4">
            <a:extLst>
              <a:ext uri="{FF2B5EF4-FFF2-40B4-BE49-F238E27FC236}">
                <a16:creationId xmlns:a16="http://schemas.microsoft.com/office/drawing/2014/main" id="{B75F08E0-02F5-784C-AE02-60CB27BE799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F7D6FD-7E89-0746-824A-A49925F723C7}"/>
              </a:ext>
            </a:extLst>
          </p:cNvPr>
          <p:cNvSpPr>
            <a:spLocks noGrp="1"/>
          </p:cNvSpPr>
          <p:nvPr>
            <p:ph type="sldNum" sz="quarter" idx="12"/>
          </p:nvPr>
        </p:nvSpPr>
        <p:spPr/>
        <p:txBody>
          <a:bodyPr/>
          <a:lstStyle/>
          <a:p>
            <a:fld id="{FB87DB3D-DC0D-CB4B-BA11-0D3AAAAF311A}" type="slidenum">
              <a:rPr lang="en-US" smtClean="0"/>
              <a:t>‹#›</a:t>
            </a:fld>
            <a:endParaRPr lang="en-US"/>
          </a:p>
        </p:txBody>
      </p:sp>
    </p:spTree>
    <p:extLst>
      <p:ext uri="{BB962C8B-B14F-4D97-AF65-F5344CB8AC3E}">
        <p14:creationId xmlns:p14="http://schemas.microsoft.com/office/powerpoint/2010/main" val="2023384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A87222-8DC3-BD41-BF5E-13E5380D3FD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E6184FE-D6BB-9D41-9D2A-DB145BD123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34CC77-CB02-BD45-84DB-4BF45C1452C6}"/>
              </a:ext>
            </a:extLst>
          </p:cNvPr>
          <p:cNvSpPr>
            <a:spLocks noGrp="1"/>
          </p:cNvSpPr>
          <p:nvPr>
            <p:ph type="dt" sz="half" idx="10"/>
          </p:nvPr>
        </p:nvSpPr>
        <p:spPr/>
        <p:txBody>
          <a:bodyPr/>
          <a:lstStyle/>
          <a:p>
            <a:fld id="{6B354C49-2196-0F45-BDB6-C1852884C4F3}" type="datetimeFigureOut">
              <a:rPr lang="en-US" smtClean="0"/>
              <a:t>12/2/23</a:t>
            </a:fld>
            <a:endParaRPr lang="en-US"/>
          </a:p>
        </p:txBody>
      </p:sp>
      <p:sp>
        <p:nvSpPr>
          <p:cNvPr id="5" name="Footer Placeholder 4">
            <a:extLst>
              <a:ext uri="{FF2B5EF4-FFF2-40B4-BE49-F238E27FC236}">
                <a16:creationId xmlns:a16="http://schemas.microsoft.com/office/drawing/2014/main" id="{547F8D09-8335-9F46-9419-00EA281B31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DB86EB-1331-504D-A3E4-EC7B583FCCFA}"/>
              </a:ext>
            </a:extLst>
          </p:cNvPr>
          <p:cNvSpPr>
            <a:spLocks noGrp="1"/>
          </p:cNvSpPr>
          <p:nvPr>
            <p:ph type="sldNum" sz="quarter" idx="12"/>
          </p:nvPr>
        </p:nvSpPr>
        <p:spPr/>
        <p:txBody>
          <a:bodyPr/>
          <a:lstStyle/>
          <a:p>
            <a:fld id="{FB87DB3D-DC0D-CB4B-BA11-0D3AAAAF311A}" type="slidenum">
              <a:rPr lang="en-US" smtClean="0"/>
              <a:t>‹#›</a:t>
            </a:fld>
            <a:endParaRPr lang="en-US"/>
          </a:p>
        </p:txBody>
      </p:sp>
    </p:spTree>
    <p:extLst>
      <p:ext uri="{BB962C8B-B14F-4D97-AF65-F5344CB8AC3E}">
        <p14:creationId xmlns:p14="http://schemas.microsoft.com/office/powerpoint/2010/main" val="2953834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BB144-E728-EA4B-93DF-12C543041F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482C8-7501-B944-8EC5-6BF0F1014D2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C794AF-599D-E04F-9288-CB4C537C0503}"/>
              </a:ext>
            </a:extLst>
          </p:cNvPr>
          <p:cNvSpPr>
            <a:spLocks noGrp="1"/>
          </p:cNvSpPr>
          <p:nvPr>
            <p:ph type="dt" sz="half" idx="10"/>
          </p:nvPr>
        </p:nvSpPr>
        <p:spPr/>
        <p:txBody>
          <a:bodyPr/>
          <a:lstStyle/>
          <a:p>
            <a:fld id="{6B354C49-2196-0F45-BDB6-C1852884C4F3}" type="datetimeFigureOut">
              <a:rPr lang="en-US" smtClean="0"/>
              <a:t>12/2/23</a:t>
            </a:fld>
            <a:endParaRPr lang="en-US"/>
          </a:p>
        </p:txBody>
      </p:sp>
      <p:sp>
        <p:nvSpPr>
          <p:cNvPr id="5" name="Footer Placeholder 4">
            <a:extLst>
              <a:ext uri="{FF2B5EF4-FFF2-40B4-BE49-F238E27FC236}">
                <a16:creationId xmlns:a16="http://schemas.microsoft.com/office/drawing/2014/main" id="{7B9BEE91-86ED-954E-B6F4-A4918AF74A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FEC4FE-685E-4C49-964F-849419D228AE}"/>
              </a:ext>
            </a:extLst>
          </p:cNvPr>
          <p:cNvSpPr>
            <a:spLocks noGrp="1"/>
          </p:cNvSpPr>
          <p:nvPr>
            <p:ph type="sldNum" sz="quarter" idx="12"/>
          </p:nvPr>
        </p:nvSpPr>
        <p:spPr/>
        <p:txBody>
          <a:bodyPr/>
          <a:lstStyle/>
          <a:p>
            <a:fld id="{FB87DB3D-DC0D-CB4B-BA11-0D3AAAAF311A}" type="slidenum">
              <a:rPr lang="en-US" smtClean="0"/>
              <a:t>‹#›</a:t>
            </a:fld>
            <a:endParaRPr lang="en-US"/>
          </a:p>
        </p:txBody>
      </p:sp>
    </p:spTree>
    <p:extLst>
      <p:ext uri="{BB962C8B-B14F-4D97-AF65-F5344CB8AC3E}">
        <p14:creationId xmlns:p14="http://schemas.microsoft.com/office/powerpoint/2010/main" val="994172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4AD7E-37BF-0440-97B1-638DF7177E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303FE2-FAC1-344B-85B4-7BE8BA1EA3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4E91F59-2DDA-0342-AC49-DF82CD9DA571}"/>
              </a:ext>
            </a:extLst>
          </p:cNvPr>
          <p:cNvSpPr>
            <a:spLocks noGrp="1"/>
          </p:cNvSpPr>
          <p:nvPr>
            <p:ph type="dt" sz="half" idx="10"/>
          </p:nvPr>
        </p:nvSpPr>
        <p:spPr/>
        <p:txBody>
          <a:bodyPr/>
          <a:lstStyle/>
          <a:p>
            <a:fld id="{6B354C49-2196-0F45-BDB6-C1852884C4F3}" type="datetimeFigureOut">
              <a:rPr lang="en-US" smtClean="0"/>
              <a:t>12/2/23</a:t>
            </a:fld>
            <a:endParaRPr lang="en-US"/>
          </a:p>
        </p:txBody>
      </p:sp>
      <p:sp>
        <p:nvSpPr>
          <p:cNvPr id="5" name="Footer Placeholder 4">
            <a:extLst>
              <a:ext uri="{FF2B5EF4-FFF2-40B4-BE49-F238E27FC236}">
                <a16:creationId xmlns:a16="http://schemas.microsoft.com/office/drawing/2014/main" id="{6DC96177-5CBB-7743-8969-456BFE1539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0DAE1C-5C9C-C843-91E6-199569DF941A}"/>
              </a:ext>
            </a:extLst>
          </p:cNvPr>
          <p:cNvSpPr>
            <a:spLocks noGrp="1"/>
          </p:cNvSpPr>
          <p:nvPr>
            <p:ph type="sldNum" sz="quarter" idx="12"/>
          </p:nvPr>
        </p:nvSpPr>
        <p:spPr/>
        <p:txBody>
          <a:bodyPr/>
          <a:lstStyle/>
          <a:p>
            <a:fld id="{FB87DB3D-DC0D-CB4B-BA11-0D3AAAAF311A}" type="slidenum">
              <a:rPr lang="en-US" smtClean="0"/>
              <a:t>‹#›</a:t>
            </a:fld>
            <a:endParaRPr lang="en-US"/>
          </a:p>
        </p:txBody>
      </p:sp>
    </p:spTree>
    <p:extLst>
      <p:ext uri="{BB962C8B-B14F-4D97-AF65-F5344CB8AC3E}">
        <p14:creationId xmlns:p14="http://schemas.microsoft.com/office/powerpoint/2010/main" val="651488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26F42-20AE-4B42-9216-33319C1054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A18E8F-F519-CA48-AB3E-2B01319E75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9BEA74-47BD-0C44-8EF0-B81487C5A2B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08B43D-FE5A-2545-8D8E-F39A87EB4749}"/>
              </a:ext>
            </a:extLst>
          </p:cNvPr>
          <p:cNvSpPr>
            <a:spLocks noGrp="1"/>
          </p:cNvSpPr>
          <p:nvPr>
            <p:ph type="dt" sz="half" idx="10"/>
          </p:nvPr>
        </p:nvSpPr>
        <p:spPr/>
        <p:txBody>
          <a:bodyPr/>
          <a:lstStyle/>
          <a:p>
            <a:fld id="{6B354C49-2196-0F45-BDB6-C1852884C4F3}" type="datetimeFigureOut">
              <a:rPr lang="en-US" smtClean="0"/>
              <a:t>12/2/23</a:t>
            </a:fld>
            <a:endParaRPr lang="en-US"/>
          </a:p>
        </p:txBody>
      </p:sp>
      <p:sp>
        <p:nvSpPr>
          <p:cNvPr id="6" name="Footer Placeholder 5">
            <a:extLst>
              <a:ext uri="{FF2B5EF4-FFF2-40B4-BE49-F238E27FC236}">
                <a16:creationId xmlns:a16="http://schemas.microsoft.com/office/drawing/2014/main" id="{5C360977-09F5-8142-93EC-D58B194547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5701C0-303D-FE47-812F-7019707538CB}"/>
              </a:ext>
            </a:extLst>
          </p:cNvPr>
          <p:cNvSpPr>
            <a:spLocks noGrp="1"/>
          </p:cNvSpPr>
          <p:nvPr>
            <p:ph type="sldNum" sz="quarter" idx="12"/>
          </p:nvPr>
        </p:nvSpPr>
        <p:spPr/>
        <p:txBody>
          <a:bodyPr/>
          <a:lstStyle/>
          <a:p>
            <a:fld id="{FB87DB3D-DC0D-CB4B-BA11-0D3AAAAF311A}" type="slidenum">
              <a:rPr lang="en-US" smtClean="0"/>
              <a:t>‹#›</a:t>
            </a:fld>
            <a:endParaRPr lang="en-US"/>
          </a:p>
        </p:txBody>
      </p:sp>
    </p:spTree>
    <p:extLst>
      <p:ext uri="{BB962C8B-B14F-4D97-AF65-F5344CB8AC3E}">
        <p14:creationId xmlns:p14="http://schemas.microsoft.com/office/powerpoint/2010/main" val="240933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C8A4A9-8D53-3D44-88A0-AA52E09FF7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9D3230-C4BC-064B-8915-FE10AD8002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268EC5-6864-1B46-BE73-C2623239FA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98AA78E-C728-C947-B0FD-51F6A42052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61B499D-8AD0-E041-AD5D-8AAFDEC63F8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EA2AD52-84A4-EF41-930A-6C9565ED6DD3}"/>
              </a:ext>
            </a:extLst>
          </p:cNvPr>
          <p:cNvSpPr>
            <a:spLocks noGrp="1"/>
          </p:cNvSpPr>
          <p:nvPr>
            <p:ph type="dt" sz="half" idx="10"/>
          </p:nvPr>
        </p:nvSpPr>
        <p:spPr/>
        <p:txBody>
          <a:bodyPr/>
          <a:lstStyle/>
          <a:p>
            <a:fld id="{6B354C49-2196-0F45-BDB6-C1852884C4F3}" type="datetimeFigureOut">
              <a:rPr lang="en-US" smtClean="0"/>
              <a:t>12/2/23</a:t>
            </a:fld>
            <a:endParaRPr lang="en-US"/>
          </a:p>
        </p:txBody>
      </p:sp>
      <p:sp>
        <p:nvSpPr>
          <p:cNvPr id="8" name="Footer Placeholder 7">
            <a:extLst>
              <a:ext uri="{FF2B5EF4-FFF2-40B4-BE49-F238E27FC236}">
                <a16:creationId xmlns:a16="http://schemas.microsoft.com/office/drawing/2014/main" id="{B9541937-5B37-C342-A7D8-CBA803B9E7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4C9A564-E0E5-E242-84AF-45AE3ACEA2CE}"/>
              </a:ext>
            </a:extLst>
          </p:cNvPr>
          <p:cNvSpPr>
            <a:spLocks noGrp="1"/>
          </p:cNvSpPr>
          <p:nvPr>
            <p:ph type="sldNum" sz="quarter" idx="12"/>
          </p:nvPr>
        </p:nvSpPr>
        <p:spPr/>
        <p:txBody>
          <a:bodyPr/>
          <a:lstStyle/>
          <a:p>
            <a:fld id="{FB87DB3D-DC0D-CB4B-BA11-0D3AAAAF311A}" type="slidenum">
              <a:rPr lang="en-US" smtClean="0"/>
              <a:t>‹#›</a:t>
            </a:fld>
            <a:endParaRPr lang="en-US"/>
          </a:p>
        </p:txBody>
      </p:sp>
    </p:spTree>
    <p:extLst>
      <p:ext uri="{BB962C8B-B14F-4D97-AF65-F5344CB8AC3E}">
        <p14:creationId xmlns:p14="http://schemas.microsoft.com/office/powerpoint/2010/main" val="1385045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ACB67-541C-9644-9784-2636ED39DAE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2173FBE-092F-6542-AC03-2EA10E884D29}"/>
              </a:ext>
            </a:extLst>
          </p:cNvPr>
          <p:cNvSpPr>
            <a:spLocks noGrp="1"/>
          </p:cNvSpPr>
          <p:nvPr>
            <p:ph type="dt" sz="half" idx="10"/>
          </p:nvPr>
        </p:nvSpPr>
        <p:spPr/>
        <p:txBody>
          <a:bodyPr/>
          <a:lstStyle/>
          <a:p>
            <a:fld id="{6B354C49-2196-0F45-BDB6-C1852884C4F3}" type="datetimeFigureOut">
              <a:rPr lang="en-US" smtClean="0"/>
              <a:t>12/2/23</a:t>
            </a:fld>
            <a:endParaRPr lang="en-US"/>
          </a:p>
        </p:txBody>
      </p:sp>
      <p:sp>
        <p:nvSpPr>
          <p:cNvPr id="4" name="Footer Placeholder 3">
            <a:extLst>
              <a:ext uri="{FF2B5EF4-FFF2-40B4-BE49-F238E27FC236}">
                <a16:creationId xmlns:a16="http://schemas.microsoft.com/office/drawing/2014/main" id="{651A3059-9FD2-584A-8518-B4E646BE12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217ACD9-2858-BE47-B7E1-9CEA7CBF922D}"/>
              </a:ext>
            </a:extLst>
          </p:cNvPr>
          <p:cNvSpPr>
            <a:spLocks noGrp="1"/>
          </p:cNvSpPr>
          <p:nvPr>
            <p:ph type="sldNum" sz="quarter" idx="12"/>
          </p:nvPr>
        </p:nvSpPr>
        <p:spPr/>
        <p:txBody>
          <a:bodyPr/>
          <a:lstStyle/>
          <a:p>
            <a:fld id="{FB87DB3D-DC0D-CB4B-BA11-0D3AAAAF311A}" type="slidenum">
              <a:rPr lang="en-US" smtClean="0"/>
              <a:t>‹#›</a:t>
            </a:fld>
            <a:endParaRPr lang="en-US"/>
          </a:p>
        </p:txBody>
      </p:sp>
    </p:spTree>
    <p:extLst>
      <p:ext uri="{BB962C8B-B14F-4D97-AF65-F5344CB8AC3E}">
        <p14:creationId xmlns:p14="http://schemas.microsoft.com/office/powerpoint/2010/main" val="1621924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496BAE-CDED-774D-9A6E-C87F3C5AAD75}"/>
              </a:ext>
            </a:extLst>
          </p:cNvPr>
          <p:cNvSpPr>
            <a:spLocks noGrp="1"/>
          </p:cNvSpPr>
          <p:nvPr>
            <p:ph type="dt" sz="half" idx="10"/>
          </p:nvPr>
        </p:nvSpPr>
        <p:spPr/>
        <p:txBody>
          <a:bodyPr/>
          <a:lstStyle/>
          <a:p>
            <a:fld id="{6B354C49-2196-0F45-BDB6-C1852884C4F3}" type="datetimeFigureOut">
              <a:rPr lang="en-US" smtClean="0"/>
              <a:t>12/2/23</a:t>
            </a:fld>
            <a:endParaRPr lang="en-US"/>
          </a:p>
        </p:txBody>
      </p:sp>
      <p:sp>
        <p:nvSpPr>
          <p:cNvPr id="3" name="Footer Placeholder 2">
            <a:extLst>
              <a:ext uri="{FF2B5EF4-FFF2-40B4-BE49-F238E27FC236}">
                <a16:creationId xmlns:a16="http://schemas.microsoft.com/office/drawing/2014/main" id="{5861E147-19E0-D548-8729-BF329026C0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079E92-8A10-014D-9DE7-CA9D3E9C1D23}"/>
              </a:ext>
            </a:extLst>
          </p:cNvPr>
          <p:cNvSpPr>
            <a:spLocks noGrp="1"/>
          </p:cNvSpPr>
          <p:nvPr>
            <p:ph type="sldNum" sz="quarter" idx="12"/>
          </p:nvPr>
        </p:nvSpPr>
        <p:spPr/>
        <p:txBody>
          <a:bodyPr/>
          <a:lstStyle/>
          <a:p>
            <a:fld id="{FB87DB3D-DC0D-CB4B-BA11-0D3AAAAF311A}" type="slidenum">
              <a:rPr lang="en-US" smtClean="0"/>
              <a:t>‹#›</a:t>
            </a:fld>
            <a:endParaRPr lang="en-US"/>
          </a:p>
        </p:txBody>
      </p:sp>
    </p:spTree>
    <p:extLst>
      <p:ext uri="{BB962C8B-B14F-4D97-AF65-F5344CB8AC3E}">
        <p14:creationId xmlns:p14="http://schemas.microsoft.com/office/powerpoint/2010/main" val="269918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4C9A0-F336-A04F-BDAF-758799695C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FC28EE-ECFC-0741-81D1-62FAF18322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090BBA-9EBA-DE45-AEC3-8A44D7070A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32E3DE-4F66-6545-A206-E7343185EB40}"/>
              </a:ext>
            </a:extLst>
          </p:cNvPr>
          <p:cNvSpPr>
            <a:spLocks noGrp="1"/>
          </p:cNvSpPr>
          <p:nvPr>
            <p:ph type="dt" sz="half" idx="10"/>
          </p:nvPr>
        </p:nvSpPr>
        <p:spPr/>
        <p:txBody>
          <a:bodyPr/>
          <a:lstStyle/>
          <a:p>
            <a:fld id="{6B354C49-2196-0F45-BDB6-C1852884C4F3}" type="datetimeFigureOut">
              <a:rPr lang="en-US" smtClean="0"/>
              <a:t>12/2/23</a:t>
            </a:fld>
            <a:endParaRPr lang="en-US"/>
          </a:p>
        </p:txBody>
      </p:sp>
      <p:sp>
        <p:nvSpPr>
          <p:cNvPr id="6" name="Footer Placeholder 5">
            <a:extLst>
              <a:ext uri="{FF2B5EF4-FFF2-40B4-BE49-F238E27FC236}">
                <a16:creationId xmlns:a16="http://schemas.microsoft.com/office/drawing/2014/main" id="{0D07A685-F637-0040-8604-764AF6623E0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0C63DD-533E-1D43-9022-19A57F1AB2DA}"/>
              </a:ext>
            </a:extLst>
          </p:cNvPr>
          <p:cNvSpPr>
            <a:spLocks noGrp="1"/>
          </p:cNvSpPr>
          <p:nvPr>
            <p:ph type="sldNum" sz="quarter" idx="12"/>
          </p:nvPr>
        </p:nvSpPr>
        <p:spPr/>
        <p:txBody>
          <a:bodyPr/>
          <a:lstStyle/>
          <a:p>
            <a:fld id="{FB87DB3D-DC0D-CB4B-BA11-0D3AAAAF311A}" type="slidenum">
              <a:rPr lang="en-US" smtClean="0"/>
              <a:t>‹#›</a:t>
            </a:fld>
            <a:endParaRPr lang="en-US"/>
          </a:p>
        </p:txBody>
      </p:sp>
    </p:spTree>
    <p:extLst>
      <p:ext uri="{BB962C8B-B14F-4D97-AF65-F5344CB8AC3E}">
        <p14:creationId xmlns:p14="http://schemas.microsoft.com/office/powerpoint/2010/main" val="2000686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4211C-F696-964A-B754-2CFF2622FB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70AEC2-4D0D-A346-877E-50FD449949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B85942-7C13-1C47-A51D-2AE7FE2A8E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31B549-4DBE-974E-9A85-95C5533F4390}"/>
              </a:ext>
            </a:extLst>
          </p:cNvPr>
          <p:cNvSpPr>
            <a:spLocks noGrp="1"/>
          </p:cNvSpPr>
          <p:nvPr>
            <p:ph type="dt" sz="half" idx="10"/>
          </p:nvPr>
        </p:nvSpPr>
        <p:spPr/>
        <p:txBody>
          <a:bodyPr/>
          <a:lstStyle/>
          <a:p>
            <a:fld id="{6B354C49-2196-0F45-BDB6-C1852884C4F3}" type="datetimeFigureOut">
              <a:rPr lang="en-US" smtClean="0"/>
              <a:t>12/2/23</a:t>
            </a:fld>
            <a:endParaRPr lang="en-US"/>
          </a:p>
        </p:txBody>
      </p:sp>
      <p:sp>
        <p:nvSpPr>
          <p:cNvPr id="6" name="Footer Placeholder 5">
            <a:extLst>
              <a:ext uri="{FF2B5EF4-FFF2-40B4-BE49-F238E27FC236}">
                <a16:creationId xmlns:a16="http://schemas.microsoft.com/office/drawing/2014/main" id="{DC718598-6A45-FD4C-AD28-671C2EB6E2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DE4B5C-65F2-E549-B36C-C65B612F0A8D}"/>
              </a:ext>
            </a:extLst>
          </p:cNvPr>
          <p:cNvSpPr>
            <a:spLocks noGrp="1"/>
          </p:cNvSpPr>
          <p:nvPr>
            <p:ph type="sldNum" sz="quarter" idx="12"/>
          </p:nvPr>
        </p:nvSpPr>
        <p:spPr/>
        <p:txBody>
          <a:bodyPr/>
          <a:lstStyle/>
          <a:p>
            <a:fld id="{FB87DB3D-DC0D-CB4B-BA11-0D3AAAAF311A}" type="slidenum">
              <a:rPr lang="en-US" smtClean="0"/>
              <a:t>‹#›</a:t>
            </a:fld>
            <a:endParaRPr lang="en-US"/>
          </a:p>
        </p:txBody>
      </p:sp>
    </p:spTree>
    <p:extLst>
      <p:ext uri="{BB962C8B-B14F-4D97-AF65-F5344CB8AC3E}">
        <p14:creationId xmlns:p14="http://schemas.microsoft.com/office/powerpoint/2010/main" val="795699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7ECD0A-A14A-CF47-AA47-62B9468CCB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70E846-85D2-554C-B51E-1BEDB92B61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1710AD-1F52-CC45-8238-7AD7044FB6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54C49-2196-0F45-BDB6-C1852884C4F3}" type="datetimeFigureOut">
              <a:rPr lang="en-US" smtClean="0"/>
              <a:t>12/2/23</a:t>
            </a:fld>
            <a:endParaRPr lang="en-US"/>
          </a:p>
        </p:txBody>
      </p:sp>
      <p:sp>
        <p:nvSpPr>
          <p:cNvPr id="5" name="Footer Placeholder 4">
            <a:extLst>
              <a:ext uri="{FF2B5EF4-FFF2-40B4-BE49-F238E27FC236}">
                <a16:creationId xmlns:a16="http://schemas.microsoft.com/office/drawing/2014/main" id="{90F520EE-4E70-E647-963F-D99FC3EB0F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483B85-079E-9D4E-9035-47B3A37D29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87DB3D-DC0D-CB4B-BA11-0D3AAAAF311A}" type="slidenum">
              <a:rPr lang="en-US" smtClean="0"/>
              <a:t>‹#›</a:t>
            </a:fld>
            <a:endParaRPr lang="en-US"/>
          </a:p>
        </p:txBody>
      </p:sp>
    </p:spTree>
    <p:extLst>
      <p:ext uri="{BB962C8B-B14F-4D97-AF65-F5344CB8AC3E}">
        <p14:creationId xmlns:p14="http://schemas.microsoft.com/office/powerpoint/2010/main" val="2184178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42"/>
        <p:cNvGrpSpPr/>
        <p:nvPr/>
      </p:nvGrpSpPr>
      <p:grpSpPr>
        <a:xfrm>
          <a:off x="0" y="0"/>
          <a:ext cx="0" cy="0"/>
          <a:chOff x="0" y="0"/>
          <a:chExt cx="0" cy="0"/>
        </a:xfrm>
      </p:grpSpPr>
      <p:sp>
        <p:nvSpPr>
          <p:cNvPr id="343" name="Google Shape;343;p28"/>
          <p:cNvSpPr txBox="1">
            <a:spLocks noGrp="1"/>
          </p:cNvSpPr>
          <p:nvPr>
            <p:ph type="title"/>
          </p:nvPr>
        </p:nvSpPr>
        <p:spPr>
          <a:xfrm>
            <a:off x="609600" y="152400"/>
            <a:ext cx="10972800" cy="1265238"/>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Clr>
                <a:srgbClr val="106772"/>
              </a:buClr>
              <a:buSzPts val="2800"/>
              <a:buFont typeface="Montserrat ExtraBold"/>
              <a:buNone/>
            </a:pPr>
            <a:r>
              <a:rPr lang="en-US" sz="2000" dirty="0"/>
              <a:t>Agricultural Law Section- 2023 Agricultural Law Round Up CLE</a:t>
            </a:r>
            <a:br>
              <a:rPr lang="en-US" sz="2000" dirty="0"/>
            </a:br>
            <a:r>
              <a:rPr lang="en-US" sz="2000" dirty="0"/>
              <a:t>December 7, 2023</a:t>
            </a:r>
            <a:br>
              <a:rPr lang="en-US" sz="2000" dirty="0"/>
            </a:br>
            <a:r>
              <a:rPr lang="en-US" sz="2000" dirty="0"/>
              <a:t>Land Use Updates from 2023 Legislative Session</a:t>
            </a:r>
            <a:br>
              <a:rPr lang="en-US" sz="2000" dirty="0"/>
            </a:br>
            <a:r>
              <a:rPr lang="en-US" sz="2000" dirty="0"/>
              <a:t>Mary Kyle McCurdy, Deputy Director, 1000 Friends of Oregon</a:t>
            </a:r>
            <a:endParaRPr sz="2000" dirty="0"/>
          </a:p>
        </p:txBody>
      </p:sp>
      <p:pic>
        <p:nvPicPr>
          <p:cNvPr id="344" name="Google Shape;344;p28" descr="Introduction Slide #1.jpg"/>
          <p:cNvPicPr preferRelativeResize="0">
            <a:picLocks noGrp="1"/>
          </p:cNvPicPr>
          <p:nvPr>
            <p:ph type="body" idx="1"/>
          </p:nvPr>
        </p:nvPicPr>
        <p:blipFill rotWithShape="1">
          <a:blip r:embed="rId3">
            <a:alphaModFix/>
          </a:blip>
          <a:srcRect/>
          <a:stretch/>
        </p:blipFill>
        <p:spPr>
          <a:xfrm>
            <a:off x="609599" y="3699322"/>
            <a:ext cx="11310120" cy="2777683"/>
          </a:xfrm>
          <a:prstGeom prst="rect">
            <a:avLst/>
          </a:prstGeom>
          <a:noFill/>
          <a:ln>
            <a:noFill/>
          </a:ln>
        </p:spPr>
      </p:pic>
      <p:pic>
        <p:nvPicPr>
          <p:cNvPr id="345" name="Google Shape;345;p28" descr="Introduction Slide #2.JPG"/>
          <p:cNvPicPr preferRelativeResize="0"/>
          <p:nvPr/>
        </p:nvPicPr>
        <p:blipFill rotWithShape="1">
          <a:blip r:embed="rId4">
            <a:alphaModFix/>
          </a:blip>
          <a:srcRect/>
          <a:stretch/>
        </p:blipFill>
        <p:spPr>
          <a:xfrm>
            <a:off x="609600" y="1524004"/>
            <a:ext cx="3867229" cy="2175317"/>
          </a:xfrm>
          <a:prstGeom prst="rect">
            <a:avLst/>
          </a:prstGeom>
          <a:noFill/>
          <a:ln>
            <a:noFill/>
          </a:ln>
        </p:spPr>
      </p:pic>
      <p:pic>
        <p:nvPicPr>
          <p:cNvPr id="346" name="Google Shape;346;p28" descr="Introduction #4.jpg"/>
          <p:cNvPicPr preferRelativeResize="0"/>
          <p:nvPr/>
        </p:nvPicPr>
        <p:blipFill rotWithShape="1">
          <a:blip r:embed="rId5">
            <a:alphaModFix/>
          </a:blip>
          <a:srcRect/>
          <a:stretch/>
        </p:blipFill>
        <p:spPr>
          <a:xfrm>
            <a:off x="8822467" y="1439006"/>
            <a:ext cx="3097255" cy="2257812"/>
          </a:xfrm>
          <a:prstGeom prst="rect">
            <a:avLst/>
          </a:prstGeom>
          <a:noFill/>
          <a:ln>
            <a:noFill/>
          </a:ln>
        </p:spPr>
      </p:pic>
      <p:pic>
        <p:nvPicPr>
          <p:cNvPr id="347" name="Google Shape;347;p28" descr="Introduction #3.jpg"/>
          <p:cNvPicPr preferRelativeResize="0"/>
          <p:nvPr/>
        </p:nvPicPr>
        <p:blipFill rotWithShape="1">
          <a:blip r:embed="rId6">
            <a:alphaModFix/>
          </a:blip>
          <a:srcRect/>
          <a:stretch/>
        </p:blipFill>
        <p:spPr>
          <a:xfrm>
            <a:off x="4476831" y="1524000"/>
            <a:ext cx="4345636" cy="2172818"/>
          </a:xfrm>
          <a:prstGeom prst="rect">
            <a:avLst/>
          </a:prstGeom>
          <a:noFill/>
          <a:ln>
            <a:noFill/>
          </a:ln>
        </p:spPr>
      </p:pic>
    </p:spTree>
    <p:extLst>
      <p:ext uri="{BB962C8B-B14F-4D97-AF65-F5344CB8AC3E}">
        <p14:creationId xmlns:p14="http://schemas.microsoft.com/office/powerpoint/2010/main" val="743535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15"/>
          <p:cNvSpPr txBox="1">
            <a:spLocks noGrp="1"/>
          </p:cNvSpPr>
          <p:nvPr>
            <p:ph type="body" idx="1"/>
          </p:nvPr>
        </p:nvSpPr>
        <p:spPr>
          <a:xfrm>
            <a:off x="609600" y="1893597"/>
            <a:ext cx="10972800" cy="4190994"/>
          </a:xfrm>
          <a:prstGeom prst="rect">
            <a:avLst/>
          </a:prstGeom>
          <a:noFill/>
          <a:ln>
            <a:noFill/>
          </a:ln>
        </p:spPr>
        <p:txBody>
          <a:bodyPr spcFirstLastPara="1" wrap="square" lIns="91425" tIns="45700" rIns="91425" bIns="45700" anchor="t" anchorCtr="0">
            <a:normAutofit fontScale="25000" lnSpcReduction="20000"/>
          </a:bodyPr>
          <a:lstStyle/>
          <a:p>
            <a:pPr marL="0" indent="0" rtl="0">
              <a:spcBef>
                <a:spcPts val="0"/>
              </a:spcBef>
              <a:spcAft>
                <a:spcPts val="0"/>
              </a:spcAft>
              <a:buNone/>
            </a:pPr>
            <a:r>
              <a:rPr lang="en-US" sz="9600" b="0" i="0" dirty="0">
                <a:solidFill>
                  <a:srgbClr val="000000"/>
                </a:solidFill>
                <a:effectLst/>
              </a:rPr>
              <a:t>HB 3409 - Rural Climate Issues</a:t>
            </a:r>
          </a:p>
          <a:p>
            <a:pPr marL="457200" lvl="1" indent="0">
              <a:spcBef>
                <a:spcPts val="0"/>
              </a:spcBef>
              <a:buNone/>
            </a:pPr>
            <a:endParaRPr lang="en-US" sz="7600" b="0" dirty="0">
              <a:effectLst/>
            </a:endParaRPr>
          </a:p>
          <a:p>
            <a:pPr lvl="1" fontAlgn="base">
              <a:spcBef>
                <a:spcPts val="0"/>
              </a:spcBef>
            </a:pPr>
            <a:r>
              <a:rPr lang="en-US" sz="6800" b="0" i="0" u="none" strike="noStrike" dirty="0">
                <a:solidFill>
                  <a:srgbClr val="000000"/>
                </a:solidFill>
                <a:effectLst/>
              </a:rPr>
              <a:t>Siting of Large Scale Solar Facilities</a:t>
            </a:r>
          </a:p>
          <a:p>
            <a:pPr lvl="1" fontAlgn="base">
              <a:spcBef>
                <a:spcPts val="0"/>
              </a:spcBef>
            </a:pPr>
            <a:r>
              <a:rPr lang="en-US" sz="6800" b="0" i="0" u="none" strike="noStrike" dirty="0">
                <a:solidFill>
                  <a:srgbClr val="000000"/>
                </a:solidFill>
                <a:effectLst/>
              </a:rPr>
              <a:t>Natural &amp; Working Lands</a:t>
            </a:r>
          </a:p>
          <a:p>
            <a:pPr lvl="1" fontAlgn="base">
              <a:spcBef>
                <a:spcPts val="0"/>
              </a:spcBef>
            </a:pPr>
            <a:r>
              <a:rPr lang="en-US" sz="6800" b="0" i="0" u="none" strike="noStrike" dirty="0">
                <a:solidFill>
                  <a:srgbClr val="000000"/>
                </a:solidFill>
                <a:effectLst/>
              </a:rPr>
              <a:t>Community Green Infrastructure Grant Program and Green Communities Nurseries</a:t>
            </a:r>
          </a:p>
          <a:p>
            <a:pPr marL="0" indent="0" rtl="0">
              <a:spcBef>
                <a:spcPts val="1200"/>
              </a:spcBef>
              <a:spcAft>
                <a:spcPts val="1200"/>
              </a:spcAft>
              <a:buNone/>
            </a:pPr>
            <a:endParaRPr lang="en-US" sz="7200" b="0" i="0" dirty="0">
              <a:solidFill>
                <a:srgbClr val="000000"/>
              </a:solidFill>
              <a:effectLst/>
            </a:endParaRPr>
          </a:p>
          <a:p>
            <a:pPr marL="0" indent="0" rtl="0">
              <a:spcBef>
                <a:spcPts val="1200"/>
              </a:spcBef>
              <a:spcAft>
                <a:spcPts val="1200"/>
              </a:spcAft>
              <a:buNone/>
            </a:pPr>
            <a:r>
              <a:rPr lang="en-US" sz="9600" b="0" i="0" dirty="0">
                <a:solidFill>
                  <a:srgbClr val="000000"/>
                </a:solidFill>
                <a:effectLst/>
              </a:rPr>
              <a:t>HB 3630 - State Energy Strategy</a:t>
            </a:r>
          </a:p>
          <a:p>
            <a:pPr marL="0" indent="0" rtl="0">
              <a:spcBef>
                <a:spcPts val="1200"/>
              </a:spcBef>
              <a:spcAft>
                <a:spcPts val="1200"/>
              </a:spcAft>
              <a:buNone/>
            </a:pPr>
            <a:r>
              <a:rPr lang="en-US" sz="9600" b="0" i="0" dirty="0">
                <a:solidFill>
                  <a:srgbClr val="000000"/>
                </a:solidFill>
                <a:effectLst/>
              </a:rPr>
              <a:t>SB 5506 - Omnibus Funding Bill</a:t>
            </a:r>
            <a:endParaRPr lang="en-US" sz="9600" b="0" dirty="0">
              <a:effectLst/>
            </a:endParaRPr>
          </a:p>
          <a:p>
            <a:pPr marL="0" indent="0" rtl="0">
              <a:spcBef>
                <a:spcPts val="1200"/>
              </a:spcBef>
              <a:spcAft>
                <a:spcPts val="1200"/>
              </a:spcAft>
              <a:buNone/>
            </a:pPr>
            <a:r>
              <a:rPr lang="en-US" sz="9600" b="0" i="0" dirty="0">
                <a:solidFill>
                  <a:srgbClr val="000000"/>
                </a:solidFill>
                <a:effectLst/>
              </a:rPr>
              <a:t>SB 4 - Semiconductor Siting</a:t>
            </a:r>
            <a:endParaRPr lang="en-US" sz="9600" b="0" dirty="0">
              <a:effectLst/>
            </a:endParaRPr>
          </a:p>
          <a:p>
            <a:pPr marL="0" indent="0" rtl="0">
              <a:spcBef>
                <a:spcPts val="1200"/>
              </a:spcBef>
              <a:spcAft>
                <a:spcPts val="1200"/>
              </a:spcAft>
              <a:buNone/>
            </a:pPr>
            <a:r>
              <a:rPr lang="en-US" sz="9600" b="0" i="0" dirty="0">
                <a:solidFill>
                  <a:srgbClr val="000000"/>
                </a:solidFill>
                <a:effectLst/>
              </a:rPr>
              <a:t>HB 3414B - Housing &amp; UGBs</a:t>
            </a:r>
            <a:endParaRPr lang="en-US" sz="9600" b="0" dirty="0">
              <a:effectLst/>
            </a:endParaRPr>
          </a:p>
          <a:p>
            <a:pPr marL="0" indent="0">
              <a:buNone/>
            </a:pPr>
            <a:br>
              <a:rPr lang="en-US" dirty="0"/>
            </a:br>
            <a:br>
              <a:rPr lang="en-US" dirty="0"/>
            </a:br>
            <a:br>
              <a:rPr lang="en-US" dirty="0"/>
            </a:br>
            <a:endParaRPr lang="en-US" b="0" dirty="0">
              <a:effectLst/>
            </a:endParaRPr>
          </a:p>
          <a:p>
            <a:pPr marL="0" indent="0">
              <a:buNone/>
            </a:pPr>
            <a:br>
              <a:rPr lang="en-US" dirty="0"/>
            </a:br>
            <a:endParaRPr dirty="0"/>
          </a:p>
        </p:txBody>
      </p:sp>
      <p:sp>
        <p:nvSpPr>
          <p:cNvPr id="210" name="Google Shape;210;p15"/>
          <p:cNvSpPr/>
          <p:nvPr/>
        </p:nvSpPr>
        <p:spPr>
          <a:xfrm>
            <a:off x="-3425" y="-21404"/>
            <a:ext cx="12513900" cy="1489792"/>
          </a:xfrm>
          <a:prstGeom prst="rect">
            <a:avLst/>
          </a:prstGeom>
          <a:solidFill>
            <a:srgbClr val="106772"/>
          </a:solidFill>
          <a:ln w="12700" cap="flat" cmpd="sng">
            <a:solidFill>
              <a:srgbClr val="31538F"/>
            </a:solidFill>
            <a:prstDash val="solid"/>
            <a:miter lim="800000"/>
            <a:headEnd type="none" w="sm" len="sm"/>
            <a:tailEnd type="none" w="sm" len="sm"/>
          </a:ln>
        </p:spPr>
        <p:txBody>
          <a:bodyPr spcFirstLastPara="1" wrap="square" lIns="68550" tIns="34275" rIns="68550" bIns="34275" anchor="ctr" anchorCtr="0">
            <a:noAutofit/>
          </a:bodyPr>
          <a:lstStyle/>
          <a:p>
            <a:pPr algn="ctr">
              <a:buClr>
                <a:srgbClr val="000000"/>
              </a:buClr>
              <a:buFont typeface="Arial"/>
              <a:buNone/>
            </a:pPr>
            <a:endParaRPr sz="1350" kern="0" dirty="0">
              <a:solidFill>
                <a:srgbClr val="FFFFFF"/>
              </a:solidFill>
              <a:latin typeface="Calibri"/>
              <a:ea typeface="Calibri"/>
              <a:cs typeface="Calibri"/>
              <a:sym typeface="Calibri"/>
            </a:endParaRPr>
          </a:p>
        </p:txBody>
      </p:sp>
      <p:sp>
        <p:nvSpPr>
          <p:cNvPr id="211" name="Google Shape;211;p15"/>
          <p:cNvSpPr txBox="1">
            <a:spLocks noGrp="1"/>
          </p:cNvSpPr>
          <p:nvPr>
            <p:ph type="title"/>
          </p:nvPr>
        </p:nvSpPr>
        <p:spPr>
          <a:xfrm>
            <a:off x="609600" y="151992"/>
            <a:ext cx="109728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3200"/>
              <a:buFont typeface="Montserrat ExtraBold"/>
              <a:buNone/>
            </a:pPr>
            <a:r>
              <a:rPr lang="en-US" b="1" dirty="0">
                <a:solidFill>
                  <a:schemeClr val="bg1"/>
                </a:solidFill>
              </a:rPr>
              <a:t>2023 Bills - Land Use &amp; Agricultural Lands</a:t>
            </a:r>
            <a:endParaRPr b="1" dirty="0">
              <a:solidFill>
                <a:schemeClr val="bg1"/>
              </a:solidFill>
            </a:endParaRPr>
          </a:p>
        </p:txBody>
      </p:sp>
    </p:spTree>
    <p:extLst>
      <p:ext uri="{BB962C8B-B14F-4D97-AF65-F5344CB8AC3E}">
        <p14:creationId xmlns:p14="http://schemas.microsoft.com/office/powerpoint/2010/main" val="646988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15"/>
          <p:cNvSpPr txBox="1">
            <a:spLocks noGrp="1"/>
          </p:cNvSpPr>
          <p:nvPr>
            <p:ph type="body" idx="1"/>
          </p:nvPr>
        </p:nvSpPr>
        <p:spPr>
          <a:xfrm>
            <a:off x="609600" y="1767472"/>
            <a:ext cx="10972800" cy="4190994"/>
          </a:xfrm>
          <a:prstGeom prst="rect">
            <a:avLst/>
          </a:prstGeom>
          <a:noFill/>
          <a:ln>
            <a:noFill/>
          </a:ln>
        </p:spPr>
        <p:txBody>
          <a:bodyPr spcFirstLastPara="1" wrap="square" lIns="91425" tIns="45700" rIns="91425" bIns="45700" anchor="t" anchorCtr="0">
            <a:normAutofit fontScale="25000" lnSpcReduction="20000"/>
          </a:bodyPr>
          <a:lstStyle/>
          <a:p>
            <a:pPr marL="0" indent="0" rtl="0">
              <a:spcBef>
                <a:spcPts val="0"/>
              </a:spcBef>
              <a:spcAft>
                <a:spcPts val="0"/>
              </a:spcAft>
              <a:buNone/>
            </a:pPr>
            <a:r>
              <a:rPr lang="en-US" sz="9600" b="1" i="0" u="none" strike="noStrike" dirty="0">
                <a:solidFill>
                  <a:srgbClr val="0070C0"/>
                </a:solidFill>
                <a:effectLst/>
              </a:rPr>
              <a:t>Siting of Large-Scale Solar Facilities (sections 35-37)</a:t>
            </a:r>
          </a:p>
          <a:p>
            <a:pPr marL="0" indent="0" rtl="0">
              <a:spcBef>
                <a:spcPts val="0"/>
              </a:spcBef>
              <a:spcAft>
                <a:spcPts val="0"/>
              </a:spcAft>
              <a:buNone/>
            </a:pPr>
            <a:endParaRPr lang="en-US" sz="9600" dirty="0">
              <a:effectLst/>
            </a:endParaRPr>
          </a:p>
          <a:p>
            <a:pPr marL="0" indent="0" fontAlgn="base">
              <a:spcBef>
                <a:spcPts val="1200"/>
              </a:spcBef>
              <a:buNone/>
            </a:pPr>
            <a:r>
              <a:rPr lang="en-US" sz="7200" b="0" i="0" u="none" strike="noStrike" dirty="0">
                <a:solidFill>
                  <a:schemeClr val="accent2">
                    <a:lumMod val="75000"/>
                  </a:schemeClr>
                </a:solidFill>
                <a:effectLst/>
              </a:rPr>
              <a:t>Directs </a:t>
            </a:r>
            <a:r>
              <a:rPr lang="en-US" sz="7200" dirty="0">
                <a:solidFill>
                  <a:schemeClr val="accent2">
                    <a:lumMod val="75000"/>
                  </a:schemeClr>
                </a:solidFill>
              </a:rPr>
              <a:t>LCDC  </a:t>
            </a:r>
            <a:r>
              <a:rPr lang="en-US" sz="7200" b="0" i="0" u="none" strike="noStrike" dirty="0">
                <a:solidFill>
                  <a:schemeClr val="accent2">
                    <a:lumMod val="75000"/>
                  </a:schemeClr>
                </a:solidFill>
                <a:effectLst/>
              </a:rPr>
              <a:t>to adopt administrative rules by July 1, 2025 which:</a:t>
            </a:r>
          </a:p>
          <a:p>
            <a:pPr marL="0" indent="0" rtl="0" fontAlgn="base">
              <a:spcBef>
                <a:spcPts val="1200"/>
              </a:spcBef>
              <a:spcAft>
                <a:spcPts val="0"/>
              </a:spcAft>
              <a:buNone/>
            </a:pPr>
            <a:endParaRPr lang="en-US" sz="7200" b="0" i="0" u="none" strike="noStrike" dirty="0">
              <a:solidFill>
                <a:srgbClr val="000000"/>
              </a:solidFill>
              <a:effectLst/>
            </a:endParaRPr>
          </a:p>
          <a:p>
            <a:pPr marL="285750" indent="-285750" fontAlgn="base">
              <a:spcBef>
                <a:spcPts val="0"/>
              </a:spcBef>
            </a:pPr>
            <a:r>
              <a:rPr lang="en-US" sz="4800" b="0" i="0" u="none" strike="noStrike" dirty="0">
                <a:solidFill>
                  <a:srgbClr val="000000"/>
                </a:solidFill>
                <a:effectLst/>
              </a:rPr>
              <a:t>identify low-conflict areas </a:t>
            </a:r>
          </a:p>
          <a:p>
            <a:pPr marL="0" indent="0" fontAlgn="base">
              <a:spcBef>
                <a:spcPts val="0"/>
              </a:spcBef>
              <a:buNone/>
            </a:pPr>
            <a:endParaRPr lang="en-US" sz="4800" b="0" i="0" u="none" strike="noStrike" dirty="0">
              <a:solidFill>
                <a:srgbClr val="000000"/>
              </a:solidFill>
              <a:effectLst/>
            </a:endParaRPr>
          </a:p>
          <a:p>
            <a:pPr marL="285750" indent="-285750" fontAlgn="base">
              <a:spcBef>
                <a:spcPts val="0"/>
              </a:spcBef>
            </a:pPr>
            <a:r>
              <a:rPr lang="en-US" sz="4800" b="0" i="0" u="none" strike="noStrike" dirty="0">
                <a:solidFill>
                  <a:srgbClr val="000000"/>
                </a:solidFill>
                <a:effectLst/>
              </a:rPr>
              <a:t>in eastern Oregon: “that portion of the State of Oregon lying east of a line beginning at the intersection of the northern boundary of the state and the western boundary of Wasco County, thence southerly along the western boundaries of the counties of Wasco, Jefferson, Deschutes and Klamath to the southern boundary of the state.</a:t>
            </a:r>
          </a:p>
          <a:p>
            <a:pPr marL="0" indent="0" fontAlgn="base">
              <a:spcBef>
                <a:spcPts val="0"/>
              </a:spcBef>
              <a:buNone/>
            </a:pPr>
            <a:endParaRPr lang="en-US" sz="4800" b="0" i="0" u="none" strike="noStrike" dirty="0">
              <a:solidFill>
                <a:srgbClr val="000000"/>
              </a:solidFill>
              <a:effectLst/>
            </a:endParaRPr>
          </a:p>
          <a:p>
            <a:pPr marL="285750" indent="-285750" fontAlgn="base">
              <a:spcBef>
                <a:spcPts val="0"/>
              </a:spcBef>
              <a:spcAft>
                <a:spcPts val="1200"/>
              </a:spcAft>
            </a:pPr>
            <a:r>
              <a:rPr lang="en-US" sz="4800" b="0" i="0" u="none" strike="noStrike" dirty="0">
                <a:solidFill>
                  <a:srgbClr val="000000"/>
                </a:solidFill>
                <a:effectLst/>
              </a:rPr>
              <a:t>for the siting of large-scale solar facilities</a:t>
            </a:r>
          </a:p>
          <a:p>
            <a:pPr marL="0" indent="0" fontAlgn="base">
              <a:spcBef>
                <a:spcPts val="0"/>
              </a:spcBef>
              <a:spcAft>
                <a:spcPts val="1200"/>
              </a:spcAft>
              <a:buNone/>
            </a:pPr>
            <a:r>
              <a:rPr lang="en-US" sz="7200" b="0" i="0" u="none" strike="noStrike" dirty="0">
                <a:solidFill>
                  <a:schemeClr val="accent2">
                    <a:lumMod val="75000"/>
                  </a:schemeClr>
                </a:solidFill>
                <a:effectLst/>
              </a:rPr>
              <a:t>Rules must:</a:t>
            </a:r>
            <a:r>
              <a:rPr lang="en-US" sz="7200" b="0" i="0" u="none" strike="noStrike" dirty="0">
                <a:solidFill>
                  <a:srgbClr val="0070C0"/>
                </a:solidFill>
                <a:effectLst/>
              </a:rPr>
              <a:t> </a:t>
            </a:r>
          </a:p>
          <a:p>
            <a:pPr fontAlgn="base">
              <a:spcBef>
                <a:spcPts val="0"/>
              </a:spcBef>
              <a:spcAft>
                <a:spcPts val="1200"/>
              </a:spcAft>
            </a:pPr>
            <a:r>
              <a:rPr lang="en-US" sz="4800" b="0" i="0" u="none" strike="noStrike" dirty="0">
                <a:solidFill>
                  <a:srgbClr val="000000"/>
                </a:solidFill>
                <a:effectLst/>
              </a:rPr>
              <a:t>Consider potential conflicts with other resource lands</a:t>
            </a:r>
          </a:p>
          <a:p>
            <a:pPr fontAlgn="base">
              <a:spcBef>
                <a:spcPts val="0"/>
              </a:spcBef>
              <a:spcAft>
                <a:spcPts val="1200"/>
              </a:spcAft>
            </a:pPr>
            <a:r>
              <a:rPr lang="en-US" sz="4800" b="0" i="0" u="none" strike="noStrike" dirty="0">
                <a:solidFill>
                  <a:srgbClr val="000000"/>
                </a:solidFill>
                <a:effectLst/>
              </a:rPr>
              <a:t>Identify the Eastern Oregon characteristics of lands that are best suited for solar power generation facilities, taking into account:</a:t>
            </a:r>
          </a:p>
          <a:p>
            <a:pPr marL="914400" lvl="1" fontAlgn="base">
              <a:spcBef>
                <a:spcPts val="0"/>
              </a:spcBef>
              <a:spcAft>
                <a:spcPts val="1200"/>
              </a:spcAft>
            </a:pPr>
            <a:r>
              <a:rPr lang="en-US" sz="4800" b="0" i="0" u="none" strike="noStrike" dirty="0">
                <a:solidFill>
                  <a:srgbClr val="000000"/>
                </a:solidFill>
                <a:effectLst/>
              </a:rPr>
              <a:t>The land’s suitability for contributing to the state’s clean energy goals</a:t>
            </a:r>
            <a:endParaRPr lang="en-US" sz="4800" b="0" dirty="0">
              <a:effectLst/>
            </a:endParaRPr>
          </a:p>
          <a:p>
            <a:pPr marL="914400" rtl="0">
              <a:spcBef>
                <a:spcPts val="0"/>
              </a:spcBef>
              <a:spcAft>
                <a:spcPts val="0"/>
              </a:spcAft>
            </a:pPr>
            <a:r>
              <a:rPr lang="en-US" sz="4800" b="0" i="0" u="none" strike="noStrike" dirty="0">
                <a:solidFill>
                  <a:srgbClr val="000000"/>
                </a:solidFill>
                <a:effectLst/>
              </a:rPr>
              <a:t>Site characteristics, resource potential, proximity to current and future transmission access and locations for potential interconnection</a:t>
            </a:r>
          </a:p>
          <a:p>
            <a:pPr marL="914400" rtl="0">
              <a:spcBef>
                <a:spcPts val="0"/>
              </a:spcBef>
              <a:spcAft>
                <a:spcPts val="0"/>
              </a:spcAft>
            </a:pPr>
            <a:endParaRPr lang="en-US" sz="4800" dirty="0"/>
          </a:p>
          <a:p>
            <a:pPr marL="914400" rtl="0">
              <a:spcBef>
                <a:spcPts val="0"/>
              </a:spcBef>
              <a:spcAft>
                <a:spcPts val="0"/>
              </a:spcAft>
            </a:pPr>
            <a:r>
              <a:rPr lang="en-US" sz="4800" b="0" i="0" u="none" strike="noStrike" dirty="0">
                <a:solidFill>
                  <a:srgbClr val="000000"/>
                </a:solidFill>
                <a:effectLst/>
              </a:rPr>
              <a:t>The ability to readily avoid negative impacts on natural resources, forestry, habitat, agriculture, community needs and historic, cultural or archeological resources, or to readily minimize or mitigate those negative impacts.</a:t>
            </a:r>
            <a:endParaRPr lang="en-US" sz="4800" b="0" dirty="0">
              <a:effectLst/>
            </a:endParaRPr>
          </a:p>
          <a:p>
            <a:pPr marL="0" indent="0">
              <a:buNone/>
            </a:pPr>
            <a:br>
              <a:rPr lang="en-US" sz="4800" dirty="0"/>
            </a:br>
            <a:br>
              <a:rPr lang="en-US" sz="1200" dirty="0"/>
            </a:br>
            <a:endParaRPr lang="en-US" sz="1800" b="0" i="0" u="none" strike="noStrike" dirty="0">
              <a:solidFill>
                <a:srgbClr val="000000"/>
              </a:solidFill>
              <a:effectLst/>
              <a:latin typeface="Arial" panose="020B0604020202020204" pitchFamily="34" charset="0"/>
            </a:endParaRPr>
          </a:p>
          <a:p>
            <a:pPr marL="0" indent="0" rtl="0" fontAlgn="base">
              <a:spcBef>
                <a:spcPts val="0"/>
              </a:spcBef>
              <a:spcAft>
                <a:spcPts val="0"/>
              </a:spcAft>
              <a:buNone/>
            </a:pPr>
            <a:endParaRPr lang="en-US" sz="1800" b="0" i="0" u="none" strike="noStrike" dirty="0">
              <a:solidFill>
                <a:srgbClr val="000000"/>
              </a:solidFill>
              <a:effectLst/>
              <a:latin typeface="Arial" panose="020B0604020202020204" pitchFamily="34" charset="0"/>
            </a:endParaRPr>
          </a:p>
        </p:txBody>
      </p:sp>
      <p:sp>
        <p:nvSpPr>
          <p:cNvPr id="210" name="Google Shape;210;p15"/>
          <p:cNvSpPr/>
          <p:nvPr/>
        </p:nvSpPr>
        <p:spPr>
          <a:xfrm>
            <a:off x="-3425" y="-21404"/>
            <a:ext cx="12513900" cy="1489792"/>
          </a:xfrm>
          <a:prstGeom prst="rect">
            <a:avLst/>
          </a:prstGeom>
          <a:solidFill>
            <a:srgbClr val="106772"/>
          </a:solidFill>
          <a:ln w="12700" cap="flat" cmpd="sng">
            <a:solidFill>
              <a:srgbClr val="31538F"/>
            </a:solidFill>
            <a:prstDash val="solid"/>
            <a:miter lim="800000"/>
            <a:headEnd type="none" w="sm" len="sm"/>
            <a:tailEnd type="none" w="sm" len="sm"/>
          </a:ln>
        </p:spPr>
        <p:txBody>
          <a:bodyPr spcFirstLastPara="1" wrap="square" lIns="68550" tIns="34275" rIns="68550" bIns="34275" anchor="ctr" anchorCtr="0">
            <a:noAutofit/>
          </a:bodyPr>
          <a:lstStyle/>
          <a:p>
            <a:pPr algn="ctr">
              <a:buClr>
                <a:srgbClr val="000000"/>
              </a:buClr>
              <a:buFont typeface="Arial"/>
              <a:buNone/>
            </a:pPr>
            <a:endParaRPr sz="1350" kern="0" dirty="0">
              <a:solidFill>
                <a:srgbClr val="FFFFFF"/>
              </a:solidFill>
              <a:latin typeface="Calibri"/>
              <a:ea typeface="Calibri"/>
              <a:cs typeface="Calibri"/>
              <a:sym typeface="Calibri"/>
            </a:endParaRPr>
          </a:p>
        </p:txBody>
      </p:sp>
      <p:sp>
        <p:nvSpPr>
          <p:cNvPr id="211" name="Google Shape;211;p15"/>
          <p:cNvSpPr txBox="1">
            <a:spLocks noGrp="1"/>
          </p:cNvSpPr>
          <p:nvPr>
            <p:ph type="title"/>
          </p:nvPr>
        </p:nvSpPr>
        <p:spPr>
          <a:xfrm>
            <a:off x="609600" y="151992"/>
            <a:ext cx="109728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3200"/>
              <a:buFont typeface="Montserrat ExtraBold"/>
              <a:buNone/>
            </a:pPr>
            <a:r>
              <a:rPr lang="en-US" b="1" dirty="0">
                <a:solidFill>
                  <a:schemeClr val="bg1"/>
                </a:solidFill>
              </a:rPr>
              <a:t>HB 3409 – Rural Climate Policy</a:t>
            </a:r>
            <a:endParaRPr b="1" dirty="0">
              <a:solidFill>
                <a:schemeClr val="bg1"/>
              </a:solidFill>
            </a:endParaRPr>
          </a:p>
        </p:txBody>
      </p:sp>
    </p:spTree>
    <p:extLst>
      <p:ext uri="{BB962C8B-B14F-4D97-AF65-F5344CB8AC3E}">
        <p14:creationId xmlns:p14="http://schemas.microsoft.com/office/powerpoint/2010/main" val="4005043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15"/>
          <p:cNvSpPr txBox="1">
            <a:spLocks noGrp="1"/>
          </p:cNvSpPr>
          <p:nvPr>
            <p:ph type="body" idx="1"/>
          </p:nvPr>
        </p:nvSpPr>
        <p:spPr>
          <a:xfrm>
            <a:off x="609600" y="1734207"/>
            <a:ext cx="10972800" cy="4350384"/>
          </a:xfrm>
          <a:prstGeom prst="rect">
            <a:avLst/>
          </a:prstGeom>
          <a:noFill/>
          <a:ln>
            <a:noFill/>
          </a:ln>
        </p:spPr>
        <p:txBody>
          <a:bodyPr spcFirstLastPara="1" wrap="square" lIns="91425" tIns="45700" rIns="91425" bIns="45700" anchor="t" anchorCtr="0">
            <a:normAutofit/>
          </a:bodyPr>
          <a:lstStyle/>
          <a:p>
            <a:pPr marL="0" indent="0" rtl="0">
              <a:spcBef>
                <a:spcPts val="1200"/>
              </a:spcBef>
              <a:spcAft>
                <a:spcPts val="1200"/>
              </a:spcAft>
              <a:buNone/>
            </a:pPr>
            <a:r>
              <a:rPr lang="en-US" sz="2200" b="1" i="0" u="none" strike="noStrike" dirty="0">
                <a:solidFill>
                  <a:srgbClr val="0070C0"/>
                </a:solidFill>
                <a:effectLst/>
                <a:latin typeface="Arial" panose="020B0604020202020204" pitchFamily="34" charset="0"/>
              </a:rPr>
              <a:t>Natural &amp; Working Lands  (sections 53-67)</a:t>
            </a:r>
            <a:endParaRPr lang="en-US" sz="2200" b="1" dirty="0">
              <a:solidFill>
                <a:srgbClr val="0070C0"/>
              </a:solidFill>
              <a:effectLst/>
            </a:endParaRPr>
          </a:p>
          <a:p>
            <a:r>
              <a:rPr lang="en-US" sz="1800" b="0" i="0" u="none" strike="noStrike" dirty="0">
                <a:solidFill>
                  <a:srgbClr val="000000"/>
                </a:solidFill>
                <a:effectLst/>
                <a:latin typeface="Arial" panose="020B0604020202020204" pitchFamily="34" charset="0"/>
              </a:rPr>
              <a:t>Establishes a state policy for Natural Climate Solutions and the Natural and Working Lands Fund</a:t>
            </a:r>
          </a:p>
          <a:p>
            <a:pPr rtl="0" fontAlgn="base">
              <a:spcBef>
                <a:spcPts val="1200"/>
              </a:spcBef>
              <a:spcAft>
                <a:spcPts val="0"/>
              </a:spcAft>
            </a:pPr>
            <a:r>
              <a:rPr lang="en-US" sz="1800" b="0" i="0" u="none" strike="noStrike" dirty="0">
                <a:solidFill>
                  <a:srgbClr val="000000"/>
                </a:solidFill>
                <a:effectLst/>
                <a:latin typeface="Arial" panose="020B0604020202020204" pitchFamily="34" charset="0"/>
              </a:rPr>
              <a:t>The Natural Climate Solutions Program will be administered by the Oregon Climate Action Commission, via the Oregon Watershed Enhancement Board (OWEB) to:</a:t>
            </a:r>
          </a:p>
          <a:p>
            <a:pPr marL="0" indent="0" rtl="0" fontAlgn="base">
              <a:spcBef>
                <a:spcPts val="1200"/>
              </a:spcBef>
              <a:spcAft>
                <a:spcPts val="0"/>
              </a:spcAft>
              <a:buNone/>
            </a:pPr>
            <a:endParaRPr lang="en-US" sz="1800" b="0" i="0" u="none" strike="noStrike" dirty="0">
              <a:solidFill>
                <a:srgbClr val="000000"/>
              </a:solidFill>
              <a:effectLst/>
              <a:latin typeface="Arial" panose="020B0604020202020204" pitchFamily="34" charset="0"/>
            </a:endParaRPr>
          </a:p>
          <a:p>
            <a:pPr marL="457200" fontAlgn="base">
              <a:spcBef>
                <a:spcPts val="0"/>
              </a:spcBef>
            </a:pPr>
            <a:r>
              <a:rPr lang="en-US" sz="1600" b="0" i="0" u="none" strike="noStrike" dirty="0">
                <a:solidFill>
                  <a:srgbClr val="000000"/>
                </a:solidFill>
                <a:effectLst/>
                <a:latin typeface="Arial" panose="020B0604020202020204" pitchFamily="34" charset="0"/>
              </a:rPr>
              <a:t>provide financial incentives and technical support </a:t>
            </a:r>
          </a:p>
          <a:p>
            <a:pPr marL="457200" fontAlgn="base">
              <a:spcBef>
                <a:spcPts val="0"/>
              </a:spcBef>
            </a:pPr>
            <a:r>
              <a:rPr lang="en-US" sz="1600" b="0" i="0" u="none" strike="noStrike" dirty="0">
                <a:solidFill>
                  <a:srgbClr val="000000"/>
                </a:solidFill>
                <a:effectLst/>
                <a:latin typeface="Arial" panose="020B0604020202020204" pitchFamily="34" charset="0"/>
              </a:rPr>
              <a:t>to farmers, ranchers, and other land managers </a:t>
            </a:r>
          </a:p>
          <a:p>
            <a:pPr marL="457200" fontAlgn="base">
              <a:spcBef>
                <a:spcPts val="0"/>
              </a:spcBef>
            </a:pPr>
            <a:r>
              <a:rPr lang="en-US" sz="1600" b="0" i="0" u="none" strike="noStrike" dirty="0">
                <a:solidFill>
                  <a:srgbClr val="000000"/>
                </a:solidFill>
                <a:effectLst/>
                <a:latin typeface="Arial" panose="020B0604020202020204" pitchFamily="34" charset="0"/>
              </a:rPr>
              <a:t>to voluntarily continue or adopt climate-friendly solutions, including soil-health practices, for such things as carbon sequestration.</a:t>
            </a:r>
          </a:p>
          <a:p>
            <a:pPr marL="457200" fontAlgn="base">
              <a:spcBef>
                <a:spcPts val="0"/>
              </a:spcBef>
            </a:pPr>
            <a:r>
              <a:rPr lang="en-US" sz="1600" b="0" i="0" u="none" strike="noStrike" dirty="0">
                <a:solidFill>
                  <a:srgbClr val="000000"/>
                </a:solidFill>
                <a:effectLst/>
                <a:latin typeface="Arial" panose="020B0604020202020204" pitchFamily="34" charset="0"/>
              </a:rPr>
              <a:t>And it will secure and leverage federal and private investments in natural climate solutions on natural and working lands</a:t>
            </a:r>
          </a:p>
          <a:p>
            <a:pPr marL="0" indent="0">
              <a:buNone/>
            </a:pPr>
            <a:endParaRPr lang="en-US" sz="2400" b="0" i="0" u="none" strike="noStrike" dirty="0">
              <a:solidFill>
                <a:srgbClr val="000000"/>
              </a:solidFill>
              <a:effectLst/>
              <a:latin typeface="Arial" panose="020B0604020202020204" pitchFamily="34" charset="0"/>
            </a:endParaRPr>
          </a:p>
          <a:p>
            <a:pPr marL="342900" lvl="0" indent="-342900" algn="l" rtl="0">
              <a:lnSpc>
                <a:spcPct val="150000"/>
              </a:lnSpc>
              <a:spcBef>
                <a:spcPts val="0"/>
              </a:spcBef>
              <a:spcAft>
                <a:spcPts val="0"/>
              </a:spcAft>
              <a:buClr>
                <a:schemeClr val="dk1"/>
              </a:buClr>
              <a:buSzPts val="2800"/>
              <a:buFont typeface="Arial"/>
              <a:buChar char="•"/>
            </a:pPr>
            <a:endParaRPr dirty="0"/>
          </a:p>
        </p:txBody>
      </p:sp>
      <p:sp>
        <p:nvSpPr>
          <p:cNvPr id="210" name="Google Shape;210;p15"/>
          <p:cNvSpPr/>
          <p:nvPr/>
        </p:nvSpPr>
        <p:spPr>
          <a:xfrm>
            <a:off x="-3425" y="-21404"/>
            <a:ext cx="12513900" cy="1489792"/>
          </a:xfrm>
          <a:prstGeom prst="rect">
            <a:avLst/>
          </a:prstGeom>
          <a:solidFill>
            <a:srgbClr val="106772"/>
          </a:solidFill>
          <a:ln w="12700" cap="flat" cmpd="sng">
            <a:solidFill>
              <a:srgbClr val="31538F"/>
            </a:solidFill>
            <a:prstDash val="solid"/>
            <a:miter lim="800000"/>
            <a:headEnd type="none" w="sm" len="sm"/>
            <a:tailEnd type="none" w="sm" len="sm"/>
          </a:ln>
        </p:spPr>
        <p:txBody>
          <a:bodyPr spcFirstLastPara="1" wrap="square" lIns="68550" tIns="34275" rIns="68550" bIns="34275" anchor="ctr" anchorCtr="0">
            <a:noAutofit/>
          </a:bodyPr>
          <a:lstStyle/>
          <a:p>
            <a:pPr algn="ctr">
              <a:buClr>
                <a:srgbClr val="000000"/>
              </a:buClr>
              <a:buFont typeface="Arial"/>
              <a:buNone/>
            </a:pPr>
            <a:endParaRPr sz="1350" kern="0" dirty="0">
              <a:solidFill>
                <a:srgbClr val="FFFFFF"/>
              </a:solidFill>
              <a:latin typeface="Calibri"/>
              <a:ea typeface="Calibri"/>
              <a:cs typeface="Calibri"/>
              <a:sym typeface="Calibri"/>
            </a:endParaRPr>
          </a:p>
        </p:txBody>
      </p:sp>
      <p:sp>
        <p:nvSpPr>
          <p:cNvPr id="211" name="Google Shape;211;p15"/>
          <p:cNvSpPr txBox="1">
            <a:spLocks noGrp="1"/>
          </p:cNvSpPr>
          <p:nvPr>
            <p:ph type="title"/>
          </p:nvPr>
        </p:nvSpPr>
        <p:spPr>
          <a:xfrm>
            <a:off x="609600" y="151992"/>
            <a:ext cx="109728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3200"/>
              <a:buFont typeface="Montserrat ExtraBold"/>
              <a:buNone/>
            </a:pPr>
            <a:r>
              <a:rPr lang="en-US" b="1" dirty="0">
                <a:solidFill>
                  <a:schemeClr val="bg1"/>
                </a:solidFill>
              </a:rPr>
              <a:t>HB 3409 – Rural Climate Policy</a:t>
            </a:r>
            <a:endParaRPr b="1" dirty="0">
              <a:solidFill>
                <a:schemeClr val="bg1"/>
              </a:solidFill>
            </a:endParaRPr>
          </a:p>
        </p:txBody>
      </p:sp>
    </p:spTree>
    <p:extLst>
      <p:ext uri="{BB962C8B-B14F-4D97-AF65-F5344CB8AC3E}">
        <p14:creationId xmlns:p14="http://schemas.microsoft.com/office/powerpoint/2010/main" val="2470578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15"/>
          <p:cNvSpPr txBox="1">
            <a:spLocks noGrp="1"/>
          </p:cNvSpPr>
          <p:nvPr>
            <p:ph type="body" idx="1"/>
          </p:nvPr>
        </p:nvSpPr>
        <p:spPr>
          <a:xfrm>
            <a:off x="525518" y="1841045"/>
            <a:ext cx="10972800" cy="4190994"/>
          </a:xfrm>
          <a:prstGeom prst="rect">
            <a:avLst/>
          </a:prstGeom>
          <a:noFill/>
          <a:ln>
            <a:noFill/>
          </a:ln>
        </p:spPr>
        <p:txBody>
          <a:bodyPr spcFirstLastPara="1" wrap="square" lIns="91425" tIns="45700" rIns="91425" bIns="45700" anchor="t" anchorCtr="0">
            <a:normAutofit fontScale="92500" lnSpcReduction="10000"/>
          </a:bodyPr>
          <a:lstStyle/>
          <a:p>
            <a:pPr marL="0" indent="0" rtl="0">
              <a:spcBef>
                <a:spcPts val="1200"/>
              </a:spcBef>
              <a:spcAft>
                <a:spcPts val="1200"/>
              </a:spcAft>
              <a:buNone/>
            </a:pPr>
            <a:r>
              <a:rPr lang="en-US" sz="2400" b="1" i="0" u="none" strike="noStrike" dirty="0">
                <a:solidFill>
                  <a:srgbClr val="0070C0"/>
                </a:solidFill>
                <a:effectLst/>
              </a:rPr>
              <a:t>Community Green Infrastructure Grant Program </a:t>
            </a:r>
            <a:r>
              <a:rPr lang="en-US" sz="2400" b="1" dirty="0">
                <a:solidFill>
                  <a:srgbClr val="0070C0"/>
                </a:solidFill>
              </a:rPr>
              <a:t>&amp; </a:t>
            </a:r>
            <a:r>
              <a:rPr lang="en-US" sz="2400" b="1" i="0" u="none" strike="noStrike" dirty="0">
                <a:solidFill>
                  <a:srgbClr val="0070C0"/>
                </a:solidFill>
                <a:effectLst/>
              </a:rPr>
              <a:t>Green Communities Nurseries </a:t>
            </a:r>
            <a:r>
              <a:rPr lang="en-US" sz="2400" b="1" i="0" u="none" strike="noStrike" dirty="0">
                <a:solidFill>
                  <a:srgbClr val="0070C0"/>
                </a:solidFill>
                <a:effectLst/>
                <a:latin typeface="Arial" panose="020B0604020202020204" pitchFamily="34" charset="0"/>
              </a:rPr>
              <a:t>(Section 27)</a:t>
            </a:r>
            <a:endParaRPr lang="en-US" sz="2400" b="1" dirty="0">
              <a:solidFill>
                <a:srgbClr val="0070C0"/>
              </a:solidFill>
              <a:effectLst/>
            </a:endParaRPr>
          </a:p>
          <a:p>
            <a:r>
              <a:rPr lang="en-US" sz="1800" b="0" i="0" u="none" strike="noStrike" dirty="0">
                <a:solidFill>
                  <a:srgbClr val="000000"/>
                </a:solidFill>
                <a:effectLst/>
                <a:latin typeface="Arial" panose="020B0604020202020204" pitchFamily="34" charset="0"/>
              </a:rPr>
              <a:t>Establishes the community green infrastructure grant program to fund green infrastructure, such as urban forestry, green stormwater-management systems, supporting native seed banks and native plant nurseries, replanting after wildfires, and more.</a:t>
            </a:r>
          </a:p>
          <a:p>
            <a:pPr rtl="0" fontAlgn="base">
              <a:spcBef>
                <a:spcPts val="1200"/>
              </a:spcBef>
              <a:spcAft>
                <a:spcPts val="0"/>
              </a:spcAft>
            </a:pPr>
            <a:r>
              <a:rPr lang="en-US" sz="1800" dirty="0">
                <a:solidFill>
                  <a:srgbClr val="000000"/>
                </a:solidFill>
                <a:latin typeface="Arial" panose="020B0604020202020204" pitchFamily="34" charset="0"/>
              </a:rPr>
              <a:t>Establishes </a:t>
            </a:r>
            <a:r>
              <a:rPr lang="en-US" sz="1800" b="0" i="0" u="none" strike="noStrike" dirty="0">
                <a:solidFill>
                  <a:srgbClr val="000000"/>
                </a:solidFill>
                <a:effectLst/>
                <a:latin typeface="Arial" panose="020B0604020202020204" pitchFamily="34" charset="0"/>
              </a:rPr>
              <a:t>Green Communities Nurseries Program within the Oregon Dept of Agriculture.  It will certify nurseries that:</a:t>
            </a:r>
          </a:p>
          <a:p>
            <a:pPr rtl="0" fontAlgn="base">
              <a:spcBef>
                <a:spcPts val="1200"/>
              </a:spcBef>
              <a:spcAft>
                <a:spcPts val="0"/>
              </a:spcAft>
            </a:pPr>
            <a:endParaRPr lang="en-US" sz="1600" b="0" i="0" u="none" strike="noStrike" dirty="0">
              <a:solidFill>
                <a:srgbClr val="000000"/>
              </a:solidFill>
              <a:effectLst/>
              <a:latin typeface="Arial" panose="020B0604020202020204" pitchFamily="34" charset="0"/>
            </a:endParaRPr>
          </a:p>
          <a:p>
            <a:pPr marL="742950" lvl="1" indent="-285750"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Arial" panose="020B0604020202020204" pitchFamily="34" charset="0"/>
              </a:rPr>
              <a:t>Satisfy certain pest &amp; disease management practices</a:t>
            </a:r>
          </a:p>
          <a:p>
            <a:pPr marL="742950" lvl="1" indent="-285750" rtl="0" fontAlgn="base">
              <a:spcBef>
                <a:spcPts val="0"/>
              </a:spcBef>
              <a:spcAft>
                <a:spcPts val="0"/>
              </a:spcAft>
              <a:buFont typeface="Arial" panose="020B0604020202020204" pitchFamily="34" charset="0"/>
              <a:buChar char="•"/>
            </a:pPr>
            <a:r>
              <a:rPr lang="en-US" sz="1600" b="0" i="0" u="none" strike="noStrike" dirty="0">
                <a:solidFill>
                  <a:srgbClr val="000000"/>
                </a:solidFill>
                <a:effectLst/>
                <a:latin typeface="Arial" panose="020B0604020202020204" pitchFamily="34" charset="0"/>
              </a:rPr>
              <a:t>Demonstrate compliance with federal, state &amp; local rules regarding worker compensation, health &amp; safety</a:t>
            </a:r>
          </a:p>
          <a:p>
            <a:pPr marL="742950" lvl="1" indent="-285750" rtl="0" fontAlgn="base">
              <a:spcBef>
                <a:spcPts val="0"/>
              </a:spcBef>
              <a:spcAft>
                <a:spcPts val="1200"/>
              </a:spcAft>
              <a:buFont typeface="Arial" panose="020B0604020202020204" pitchFamily="34" charset="0"/>
              <a:buChar char="•"/>
            </a:pPr>
            <a:r>
              <a:rPr lang="en-US" sz="1600" b="0" i="0" u="none" strike="noStrike" dirty="0">
                <a:solidFill>
                  <a:srgbClr val="000000"/>
                </a:solidFill>
                <a:effectLst/>
                <a:latin typeface="Arial" panose="020B0604020202020204" pitchFamily="34" charset="0"/>
              </a:rPr>
              <a:t>Grow and maintain noninvasive nursery stock to use in green infrastructure projects.</a:t>
            </a:r>
          </a:p>
          <a:p>
            <a:pPr marL="0" indent="0">
              <a:buNone/>
            </a:pPr>
            <a:br>
              <a:rPr lang="en-US" dirty="0"/>
            </a:br>
            <a:endParaRPr lang="en-US" sz="2800" b="0" i="0" u="none" strike="noStrike" dirty="0">
              <a:solidFill>
                <a:srgbClr val="000000"/>
              </a:solidFill>
              <a:effectLst/>
            </a:endParaRPr>
          </a:p>
          <a:p>
            <a:pPr marL="342900" lvl="0" indent="-342900" algn="l" rtl="0">
              <a:lnSpc>
                <a:spcPct val="150000"/>
              </a:lnSpc>
              <a:spcBef>
                <a:spcPts val="0"/>
              </a:spcBef>
              <a:spcAft>
                <a:spcPts val="0"/>
              </a:spcAft>
              <a:buClr>
                <a:schemeClr val="dk1"/>
              </a:buClr>
              <a:buSzPts val="2800"/>
              <a:buFont typeface="Arial"/>
              <a:buChar char="•"/>
            </a:pPr>
            <a:endParaRPr dirty="0"/>
          </a:p>
        </p:txBody>
      </p:sp>
      <p:sp>
        <p:nvSpPr>
          <p:cNvPr id="210" name="Google Shape;210;p15"/>
          <p:cNvSpPr/>
          <p:nvPr/>
        </p:nvSpPr>
        <p:spPr>
          <a:xfrm>
            <a:off x="-3425" y="-21404"/>
            <a:ext cx="12513900" cy="1489792"/>
          </a:xfrm>
          <a:prstGeom prst="rect">
            <a:avLst/>
          </a:prstGeom>
          <a:solidFill>
            <a:srgbClr val="106772"/>
          </a:solidFill>
          <a:ln w="12700" cap="flat" cmpd="sng">
            <a:solidFill>
              <a:srgbClr val="31538F"/>
            </a:solidFill>
            <a:prstDash val="solid"/>
            <a:miter lim="800000"/>
            <a:headEnd type="none" w="sm" len="sm"/>
            <a:tailEnd type="none" w="sm" len="sm"/>
          </a:ln>
        </p:spPr>
        <p:txBody>
          <a:bodyPr spcFirstLastPara="1" wrap="square" lIns="68550" tIns="34275" rIns="68550" bIns="34275" anchor="ctr" anchorCtr="0">
            <a:noAutofit/>
          </a:bodyPr>
          <a:lstStyle/>
          <a:p>
            <a:pPr algn="ctr">
              <a:buClr>
                <a:srgbClr val="000000"/>
              </a:buClr>
              <a:buFont typeface="Arial"/>
              <a:buNone/>
            </a:pPr>
            <a:endParaRPr sz="1350" kern="0" dirty="0">
              <a:solidFill>
                <a:srgbClr val="FFFFFF"/>
              </a:solidFill>
              <a:latin typeface="Calibri"/>
              <a:ea typeface="Calibri"/>
              <a:cs typeface="Calibri"/>
              <a:sym typeface="Calibri"/>
            </a:endParaRPr>
          </a:p>
        </p:txBody>
      </p:sp>
      <p:sp>
        <p:nvSpPr>
          <p:cNvPr id="211" name="Google Shape;211;p15"/>
          <p:cNvSpPr txBox="1">
            <a:spLocks noGrp="1"/>
          </p:cNvSpPr>
          <p:nvPr>
            <p:ph type="title"/>
          </p:nvPr>
        </p:nvSpPr>
        <p:spPr>
          <a:xfrm>
            <a:off x="609600" y="151992"/>
            <a:ext cx="109728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3200"/>
              <a:buFont typeface="Montserrat ExtraBold"/>
              <a:buNone/>
            </a:pPr>
            <a:r>
              <a:rPr lang="en-US" b="1" dirty="0">
                <a:solidFill>
                  <a:schemeClr val="bg1"/>
                </a:solidFill>
              </a:rPr>
              <a:t>HB 3409 – Rural Climate Policy</a:t>
            </a:r>
            <a:endParaRPr b="1" dirty="0">
              <a:solidFill>
                <a:schemeClr val="bg1"/>
              </a:solidFill>
            </a:endParaRPr>
          </a:p>
        </p:txBody>
      </p:sp>
    </p:spTree>
    <p:extLst>
      <p:ext uri="{BB962C8B-B14F-4D97-AF65-F5344CB8AC3E}">
        <p14:creationId xmlns:p14="http://schemas.microsoft.com/office/powerpoint/2010/main" val="1768497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15"/>
          <p:cNvSpPr txBox="1">
            <a:spLocks noGrp="1"/>
          </p:cNvSpPr>
          <p:nvPr>
            <p:ph type="body" idx="1"/>
          </p:nvPr>
        </p:nvSpPr>
        <p:spPr>
          <a:xfrm>
            <a:off x="609600" y="1893597"/>
            <a:ext cx="10972800" cy="4190994"/>
          </a:xfrm>
          <a:prstGeom prst="rect">
            <a:avLst/>
          </a:prstGeom>
          <a:noFill/>
          <a:ln>
            <a:noFill/>
          </a:ln>
        </p:spPr>
        <p:txBody>
          <a:bodyPr spcFirstLastPara="1" wrap="square" lIns="91425" tIns="45700" rIns="91425" bIns="45700" anchor="t" anchorCtr="0">
            <a:normAutofit/>
          </a:bodyPr>
          <a:lstStyle/>
          <a:p>
            <a:pPr lvl="0" algn="l" rtl="0">
              <a:lnSpc>
                <a:spcPct val="150000"/>
              </a:lnSpc>
              <a:spcBef>
                <a:spcPts val="0"/>
              </a:spcBef>
              <a:spcAft>
                <a:spcPts val="0"/>
              </a:spcAft>
              <a:buClr>
                <a:schemeClr val="dk1"/>
              </a:buClr>
              <a:buSzPts val="2800"/>
            </a:pPr>
            <a:r>
              <a:rPr lang="en-US" sz="1800" dirty="0">
                <a:solidFill>
                  <a:srgbClr val="000000"/>
                </a:solidFill>
                <a:latin typeface="Arial" panose="020B0604020202020204" pitchFamily="34" charset="0"/>
              </a:rPr>
              <a:t>D</a:t>
            </a:r>
            <a:r>
              <a:rPr lang="en-US" sz="1800" b="0" i="0" u="none" strike="noStrike" dirty="0">
                <a:solidFill>
                  <a:srgbClr val="000000"/>
                </a:solidFill>
                <a:effectLst/>
                <a:latin typeface="Arial" panose="020B0604020202020204" pitchFamily="34" charset="0"/>
              </a:rPr>
              <a:t>irects ODOE to develop a comprehensive state energy strategy that “</a:t>
            </a:r>
            <a:r>
              <a:rPr lang="en-US" sz="1800" b="0" i="0" u="none" strike="noStrike" dirty="0" err="1">
                <a:solidFill>
                  <a:srgbClr val="000000"/>
                </a:solidFill>
                <a:effectLst/>
                <a:latin typeface="Arial" panose="020B0604020202020204" pitchFamily="34" charset="0"/>
              </a:rPr>
              <a:t>identif</a:t>
            </a:r>
            <a:r>
              <a:rPr lang="en-US" sz="1800" b="0" i="0" u="none" strike="noStrike" dirty="0">
                <a:solidFill>
                  <a:srgbClr val="000000"/>
                </a:solidFill>
                <a:effectLst/>
                <a:latin typeface="Arial" panose="020B0604020202020204" pitchFamily="34" charset="0"/>
              </a:rPr>
              <a:t>[</a:t>
            </a:r>
            <a:r>
              <a:rPr lang="en-US" sz="1800" b="0" i="0" u="none" strike="noStrike" dirty="0" err="1">
                <a:solidFill>
                  <a:srgbClr val="000000"/>
                </a:solidFill>
                <a:effectLst/>
                <a:latin typeface="Arial" panose="020B0604020202020204" pitchFamily="34" charset="0"/>
              </a:rPr>
              <a:t>ies</a:t>
            </a:r>
            <a:r>
              <a:rPr lang="en-US" sz="1800" b="0" i="0" u="none" strike="noStrike" dirty="0">
                <a:solidFill>
                  <a:srgbClr val="000000"/>
                </a:solidFill>
                <a:effectLst/>
                <a:latin typeface="Arial" panose="020B0604020202020204" pitchFamily="34" charset="0"/>
              </a:rPr>
              <a:t>] optimized pathways to achieving the state’s energy policy objectives.”  </a:t>
            </a:r>
          </a:p>
          <a:p>
            <a:pPr marL="0" lvl="0" indent="0" algn="l" rtl="0">
              <a:lnSpc>
                <a:spcPct val="150000"/>
              </a:lnSpc>
              <a:spcBef>
                <a:spcPts val="0"/>
              </a:spcBef>
              <a:spcAft>
                <a:spcPts val="0"/>
              </a:spcAft>
              <a:buClr>
                <a:schemeClr val="dk1"/>
              </a:buClr>
              <a:buSzPts val="2800"/>
              <a:buNone/>
            </a:pPr>
            <a:endParaRPr lang="en-US" sz="1800" b="0" i="0" u="none" strike="noStrike" dirty="0">
              <a:solidFill>
                <a:srgbClr val="000000"/>
              </a:solidFill>
              <a:effectLst/>
              <a:latin typeface="Arial" panose="020B0604020202020204" pitchFamily="34" charset="0"/>
            </a:endParaRPr>
          </a:p>
          <a:p>
            <a:pPr lvl="0" algn="l" rtl="0">
              <a:lnSpc>
                <a:spcPct val="150000"/>
              </a:lnSpc>
              <a:spcBef>
                <a:spcPts val="0"/>
              </a:spcBef>
              <a:spcAft>
                <a:spcPts val="0"/>
              </a:spcAft>
              <a:buClr>
                <a:schemeClr val="dk1"/>
              </a:buClr>
              <a:buSzPts val="2800"/>
            </a:pPr>
            <a:r>
              <a:rPr lang="en-US" sz="1800" b="0" i="0" u="none" strike="noStrike" dirty="0">
                <a:solidFill>
                  <a:srgbClr val="000000"/>
                </a:solidFill>
                <a:effectLst/>
                <a:latin typeface="Arial" panose="020B0604020202020204" pitchFamily="34" charset="0"/>
              </a:rPr>
              <a:t>ODOE must </a:t>
            </a:r>
            <a:r>
              <a:rPr lang="en-US" sz="1800" dirty="0">
                <a:solidFill>
                  <a:srgbClr val="000000"/>
                </a:solidFill>
                <a:latin typeface="Arial" panose="020B0604020202020204" pitchFamily="34" charset="0"/>
              </a:rPr>
              <a:t>must look at: </a:t>
            </a:r>
            <a:r>
              <a:rPr lang="en-US" sz="1800" b="0" i="0" u="none" strike="noStrike" dirty="0">
                <a:solidFill>
                  <a:srgbClr val="000000"/>
                </a:solidFill>
                <a:effectLst/>
                <a:latin typeface="Arial" panose="020B0604020202020204" pitchFamily="34" charset="0"/>
              </a:rPr>
              <a:t>energy demand and trends; energy resources and technology; costs &amp; energy efficiency; economic impacts; energy resilience &amp; reliability; environmental justice;  </a:t>
            </a:r>
            <a:r>
              <a:rPr lang="en-US" sz="1800" b="0" i="0" u="none" strike="noStrike" dirty="0">
                <a:solidFill>
                  <a:srgbClr val="0070C0"/>
                </a:solidFill>
                <a:effectLst/>
                <a:latin typeface="Arial" panose="020B0604020202020204" pitchFamily="34" charset="0"/>
              </a:rPr>
              <a:t>land use</a:t>
            </a:r>
            <a:r>
              <a:rPr lang="en-US" sz="1800" b="0" i="0" u="none" strike="noStrike" dirty="0">
                <a:solidFill>
                  <a:srgbClr val="000000"/>
                </a:solidFill>
                <a:effectLst/>
                <a:latin typeface="Arial" panose="020B0604020202020204" pitchFamily="34" charset="0"/>
              </a:rPr>
              <a:t>;  natural resource impacts; energy generation, </a:t>
            </a:r>
            <a:r>
              <a:rPr lang="en-US" sz="1800" b="0" i="0" u="none" strike="noStrike" dirty="0">
                <a:solidFill>
                  <a:srgbClr val="0070C0"/>
                </a:solidFill>
                <a:effectLst/>
                <a:latin typeface="Arial" panose="020B0604020202020204" pitchFamily="34" charset="0"/>
              </a:rPr>
              <a:t>transmission and distribution infrastructure </a:t>
            </a:r>
            <a:r>
              <a:rPr lang="en-US" sz="1800" b="0" i="0" u="none" strike="noStrike" dirty="0">
                <a:solidFill>
                  <a:srgbClr val="000000"/>
                </a:solidFill>
                <a:effectLst/>
                <a:latin typeface="Arial" panose="020B0604020202020204" pitchFamily="34" charset="0"/>
              </a:rPr>
              <a:t>needed to achieve state energy policy objectives.</a:t>
            </a:r>
            <a:endParaRPr dirty="0"/>
          </a:p>
        </p:txBody>
      </p:sp>
      <p:sp>
        <p:nvSpPr>
          <p:cNvPr id="210" name="Google Shape;210;p15"/>
          <p:cNvSpPr/>
          <p:nvPr/>
        </p:nvSpPr>
        <p:spPr>
          <a:xfrm>
            <a:off x="-3425" y="-21404"/>
            <a:ext cx="12513900" cy="1489792"/>
          </a:xfrm>
          <a:prstGeom prst="rect">
            <a:avLst/>
          </a:prstGeom>
          <a:solidFill>
            <a:srgbClr val="106772"/>
          </a:solidFill>
          <a:ln w="12700" cap="flat" cmpd="sng">
            <a:solidFill>
              <a:srgbClr val="31538F"/>
            </a:solidFill>
            <a:prstDash val="solid"/>
            <a:miter lim="800000"/>
            <a:headEnd type="none" w="sm" len="sm"/>
            <a:tailEnd type="none" w="sm" len="sm"/>
          </a:ln>
        </p:spPr>
        <p:txBody>
          <a:bodyPr spcFirstLastPara="1" wrap="square" lIns="68550" tIns="34275" rIns="68550" bIns="34275" anchor="ctr" anchorCtr="0">
            <a:noAutofit/>
          </a:bodyPr>
          <a:lstStyle/>
          <a:p>
            <a:pPr algn="ctr">
              <a:buClr>
                <a:srgbClr val="000000"/>
              </a:buClr>
              <a:buFont typeface="Arial"/>
              <a:buNone/>
            </a:pPr>
            <a:endParaRPr sz="1350" kern="0" dirty="0">
              <a:solidFill>
                <a:srgbClr val="FFFFFF"/>
              </a:solidFill>
              <a:latin typeface="Calibri"/>
              <a:ea typeface="Calibri"/>
              <a:cs typeface="Calibri"/>
              <a:sym typeface="Calibri"/>
            </a:endParaRPr>
          </a:p>
        </p:txBody>
      </p:sp>
      <p:sp>
        <p:nvSpPr>
          <p:cNvPr id="211" name="Google Shape;211;p15"/>
          <p:cNvSpPr txBox="1">
            <a:spLocks noGrp="1"/>
          </p:cNvSpPr>
          <p:nvPr>
            <p:ph type="title"/>
          </p:nvPr>
        </p:nvSpPr>
        <p:spPr>
          <a:xfrm>
            <a:off x="609600" y="151992"/>
            <a:ext cx="109728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3200"/>
              <a:buFont typeface="Montserrat ExtraBold"/>
              <a:buNone/>
            </a:pPr>
            <a:r>
              <a:rPr lang="en-US" b="1" dirty="0">
                <a:solidFill>
                  <a:schemeClr val="bg1"/>
                </a:solidFill>
              </a:rPr>
              <a:t>SB 3630 – State Energy Policy</a:t>
            </a:r>
          </a:p>
        </p:txBody>
      </p:sp>
    </p:spTree>
    <p:extLst>
      <p:ext uri="{BB962C8B-B14F-4D97-AF65-F5344CB8AC3E}">
        <p14:creationId xmlns:p14="http://schemas.microsoft.com/office/powerpoint/2010/main" val="3361166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15"/>
          <p:cNvSpPr txBox="1">
            <a:spLocks noGrp="1"/>
          </p:cNvSpPr>
          <p:nvPr>
            <p:ph type="body" idx="1"/>
          </p:nvPr>
        </p:nvSpPr>
        <p:spPr>
          <a:xfrm>
            <a:off x="609600" y="1893597"/>
            <a:ext cx="10972800" cy="4190994"/>
          </a:xfrm>
          <a:prstGeom prst="rect">
            <a:avLst/>
          </a:prstGeom>
          <a:noFill/>
          <a:ln>
            <a:noFill/>
          </a:ln>
        </p:spPr>
        <p:txBody>
          <a:bodyPr spcFirstLastPara="1" wrap="square" lIns="91425" tIns="45700" rIns="91425" bIns="45700" anchor="t" anchorCtr="0">
            <a:normAutofit/>
          </a:bodyPr>
          <a:lstStyle/>
          <a:p>
            <a:pPr rtl="0" fontAlgn="base">
              <a:spcBef>
                <a:spcPts val="120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The Morrow and Umatilla Drought Relief Aquifer Recharge and Aquifer Storage and Recovery Project </a:t>
            </a:r>
          </a:p>
          <a:p>
            <a:pPr rtl="0" fontAlgn="base">
              <a:spcBef>
                <a:spcPts val="1200"/>
              </a:spcBef>
              <a:spcAft>
                <a:spcPts val="0"/>
              </a:spcAft>
              <a:buFont typeface="Arial" panose="020B0604020202020204" pitchFamily="34" charset="0"/>
              <a:buChar char="•"/>
            </a:pPr>
            <a:endParaRPr lang="en-US" sz="1800" b="0" i="0" u="none" strike="noStrike" dirty="0">
              <a:solidFill>
                <a:srgbClr val="000000"/>
              </a:solidFill>
              <a:effectLst/>
              <a:latin typeface="Arial" panose="020B0604020202020204" pitchFamily="34" charset="0"/>
            </a:endParaRP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OSU Extension Service’s Center for Small Farms and Community Food Systems</a:t>
            </a:r>
          </a:p>
          <a:p>
            <a:pPr rtl="0" fontAlgn="base">
              <a:spcBef>
                <a:spcPts val="0"/>
              </a:spcBef>
              <a:spcAft>
                <a:spcPts val="0"/>
              </a:spcAft>
              <a:buFont typeface="Arial" panose="020B0604020202020204" pitchFamily="34" charset="0"/>
              <a:buChar char="•"/>
            </a:pPr>
            <a:endParaRPr lang="en-US" sz="1800" b="0" i="0" u="none" strike="noStrike" dirty="0">
              <a:solidFill>
                <a:srgbClr val="000000"/>
              </a:solidFill>
              <a:effectLst/>
              <a:latin typeface="Arial" panose="020B0604020202020204" pitchFamily="34" charset="0"/>
            </a:endParaRPr>
          </a:p>
          <a:p>
            <a:pPr rtl="0" fontAlgn="base">
              <a:spcBef>
                <a:spcPts val="0"/>
              </a:spcBef>
              <a:spcAft>
                <a:spcPts val="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The Oregon Community Food Systems Network to develop regional food-system infrastructure and support small-scale farms and ranches</a:t>
            </a:r>
          </a:p>
          <a:p>
            <a:pPr rtl="0" fontAlgn="base">
              <a:spcBef>
                <a:spcPts val="0"/>
              </a:spcBef>
              <a:spcAft>
                <a:spcPts val="0"/>
              </a:spcAft>
              <a:buFont typeface="Arial" panose="020B0604020202020204" pitchFamily="34" charset="0"/>
              <a:buChar char="•"/>
            </a:pPr>
            <a:endParaRPr lang="en-US" sz="1800" b="0" i="0" u="none" strike="noStrike" dirty="0">
              <a:solidFill>
                <a:srgbClr val="000000"/>
              </a:solidFill>
              <a:effectLst/>
              <a:latin typeface="Arial" panose="020B0604020202020204" pitchFamily="34" charset="0"/>
            </a:endParaRPr>
          </a:p>
          <a:p>
            <a:pPr rtl="0" fontAlgn="base">
              <a:spcBef>
                <a:spcPts val="0"/>
              </a:spcBef>
              <a:spcAft>
                <a:spcPts val="1200"/>
              </a:spcAft>
              <a:buFont typeface="Arial" panose="020B0604020202020204" pitchFamily="34" charset="0"/>
              <a:buChar char="•"/>
            </a:pPr>
            <a:r>
              <a:rPr lang="en-US" sz="1800" b="0" i="0" u="none" strike="noStrike" dirty="0">
                <a:solidFill>
                  <a:srgbClr val="000000"/>
                </a:solidFill>
                <a:effectLst/>
                <a:latin typeface="Arial" panose="020B0604020202020204" pitchFamily="34" charset="0"/>
              </a:rPr>
              <a:t>Oregon Farm to School grant program, supporting education, school food programs, and food producers across the state</a:t>
            </a:r>
          </a:p>
          <a:p>
            <a:pPr marL="342900" lvl="0" indent="-342900" algn="l" rtl="0">
              <a:lnSpc>
                <a:spcPct val="150000"/>
              </a:lnSpc>
              <a:spcBef>
                <a:spcPts val="0"/>
              </a:spcBef>
              <a:spcAft>
                <a:spcPts val="0"/>
              </a:spcAft>
              <a:buClr>
                <a:schemeClr val="dk1"/>
              </a:buClr>
              <a:buSzPts val="2800"/>
              <a:buFont typeface="Arial"/>
              <a:buChar char="•"/>
            </a:pPr>
            <a:endParaRPr dirty="0"/>
          </a:p>
        </p:txBody>
      </p:sp>
      <p:sp>
        <p:nvSpPr>
          <p:cNvPr id="210" name="Google Shape;210;p15"/>
          <p:cNvSpPr/>
          <p:nvPr/>
        </p:nvSpPr>
        <p:spPr>
          <a:xfrm>
            <a:off x="-3425" y="-21404"/>
            <a:ext cx="12513900" cy="1489792"/>
          </a:xfrm>
          <a:prstGeom prst="rect">
            <a:avLst/>
          </a:prstGeom>
          <a:solidFill>
            <a:srgbClr val="106772"/>
          </a:solidFill>
          <a:ln w="12700" cap="flat" cmpd="sng">
            <a:solidFill>
              <a:srgbClr val="31538F"/>
            </a:solidFill>
            <a:prstDash val="solid"/>
            <a:miter lim="800000"/>
            <a:headEnd type="none" w="sm" len="sm"/>
            <a:tailEnd type="none" w="sm" len="sm"/>
          </a:ln>
        </p:spPr>
        <p:txBody>
          <a:bodyPr spcFirstLastPara="1" wrap="square" lIns="68550" tIns="34275" rIns="68550" bIns="34275" anchor="ctr" anchorCtr="0">
            <a:noAutofit/>
          </a:bodyPr>
          <a:lstStyle/>
          <a:p>
            <a:pPr algn="ctr">
              <a:buClr>
                <a:srgbClr val="000000"/>
              </a:buClr>
              <a:buFont typeface="Arial"/>
              <a:buNone/>
            </a:pPr>
            <a:endParaRPr sz="1350" kern="0" dirty="0">
              <a:solidFill>
                <a:srgbClr val="FFFFFF"/>
              </a:solidFill>
              <a:latin typeface="Calibri"/>
              <a:ea typeface="Calibri"/>
              <a:cs typeface="Calibri"/>
              <a:sym typeface="Calibri"/>
            </a:endParaRPr>
          </a:p>
        </p:txBody>
      </p:sp>
      <p:sp>
        <p:nvSpPr>
          <p:cNvPr id="211" name="Google Shape;211;p15"/>
          <p:cNvSpPr txBox="1">
            <a:spLocks noGrp="1"/>
          </p:cNvSpPr>
          <p:nvPr>
            <p:ph type="title"/>
          </p:nvPr>
        </p:nvSpPr>
        <p:spPr>
          <a:xfrm>
            <a:off x="609600" y="151992"/>
            <a:ext cx="109728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3200"/>
              <a:buFont typeface="Montserrat ExtraBold"/>
              <a:buNone/>
            </a:pPr>
            <a:r>
              <a:rPr lang="en-US" b="1" dirty="0">
                <a:solidFill>
                  <a:schemeClr val="bg1"/>
                </a:solidFill>
              </a:rPr>
              <a:t>SB 5506 – Omnibus Funding Bill</a:t>
            </a:r>
            <a:endParaRPr b="1" dirty="0">
              <a:solidFill>
                <a:schemeClr val="bg1"/>
              </a:solidFill>
            </a:endParaRPr>
          </a:p>
        </p:txBody>
      </p:sp>
    </p:spTree>
    <p:extLst>
      <p:ext uri="{BB962C8B-B14F-4D97-AF65-F5344CB8AC3E}">
        <p14:creationId xmlns:p14="http://schemas.microsoft.com/office/powerpoint/2010/main" val="1657285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15"/>
          <p:cNvSpPr txBox="1">
            <a:spLocks noGrp="1"/>
          </p:cNvSpPr>
          <p:nvPr>
            <p:ph type="body" idx="1"/>
          </p:nvPr>
        </p:nvSpPr>
        <p:spPr>
          <a:xfrm>
            <a:off x="609600" y="1893597"/>
            <a:ext cx="10972800" cy="4190994"/>
          </a:xfrm>
          <a:prstGeom prst="rect">
            <a:avLst/>
          </a:prstGeom>
          <a:noFill/>
          <a:ln>
            <a:noFill/>
          </a:ln>
        </p:spPr>
        <p:txBody>
          <a:bodyPr spcFirstLastPara="1" wrap="square" lIns="91425" tIns="45700" rIns="91425" bIns="45700" anchor="t" anchorCtr="0">
            <a:normAutofit/>
          </a:bodyPr>
          <a:lstStyle/>
          <a:p>
            <a:pPr marL="342900" lvl="0" indent="-342900" algn="l" rtl="0">
              <a:lnSpc>
                <a:spcPct val="150000"/>
              </a:lnSpc>
              <a:spcBef>
                <a:spcPts val="0"/>
              </a:spcBef>
              <a:spcAft>
                <a:spcPts val="0"/>
              </a:spcAft>
              <a:buClr>
                <a:schemeClr val="dk1"/>
              </a:buClr>
              <a:buSzPts val="2800"/>
              <a:buFont typeface="Arial"/>
              <a:buChar char="•"/>
            </a:pPr>
            <a:r>
              <a:rPr lang="en-US" sz="1800" dirty="0">
                <a:solidFill>
                  <a:srgbClr val="000000"/>
                </a:solidFill>
                <a:latin typeface="Arial" panose="020B0604020202020204" pitchFamily="34" charset="0"/>
              </a:rPr>
              <a:t>P</a:t>
            </a:r>
            <a:r>
              <a:rPr lang="en-US" sz="1800" b="0" i="0" u="none" strike="noStrike" dirty="0">
                <a:solidFill>
                  <a:srgbClr val="000000"/>
                </a:solidFill>
                <a:effectLst/>
                <a:latin typeface="Arial" panose="020B0604020202020204" pitchFamily="34" charset="0"/>
              </a:rPr>
              <a:t>rovides Governor a limited ability to site a high-tech facility on farmland if certain conditions are met</a:t>
            </a:r>
          </a:p>
          <a:p>
            <a:pPr marL="342900" lvl="0" indent="-342900" algn="l" rtl="0">
              <a:lnSpc>
                <a:spcPct val="150000"/>
              </a:lnSpc>
              <a:spcBef>
                <a:spcPts val="0"/>
              </a:spcBef>
              <a:spcAft>
                <a:spcPts val="0"/>
              </a:spcAft>
              <a:buClr>
                <a:schemeClr val="dk1"/>
              </a:buClr>
              <a:buSzPts val="2800"/>
              <a:buFont typeface="Arial"/>
              <a:buChar char="•"/>
            </a:pPr>
            <a:r>
              <a:rPr lang="en-US" sz="1800" dirty="0">
                <a:solidFill>
                  <a:srgbClr val="000000"/>
                </a:solidFill>
                <a:latin typeface="Arial" panose="020B0604020202020204" pitchFamily="34" charset="0"/>
              </a:rPr>
              <a:t>Expires </a:t>
            </a:r>
            <a:r>
              <a:rPr lang="en-US" sz="1800" b="0" i="0" u="none" strike="noStrike" dirty="0">
                <a:solidFill>
                  <a:srgbClr val="000000"/>
                </a:solidFill>
                <a:effectLst/>
                <a:latin typeface="Arial" panose="020B0604020202020204" pitchFamily="34" charset="0"/>
              </a:rPr>
              <a:t>December 2024</a:t>
            </a:r>
          </a:p>
          <a:p>
            <a:pPr marL="342900" lvl="0" indent="-342900" algn="l" rtl="0">
              <a:lnSpc>
                <a:spcPct val="150000"/>
              </a:lnSpc>
              <a:spcBef>
                <a:spcPts val="0"/>
              </a:spcBef>
              <a:spcAft>
                <a:spcPts val="0"/>
              </a:spcAft>
              <a:buClr>
                <a:schemeClr val="dk1"/>
              </a:buClr>
              <a:buSzPts val="2800"/>
              <a:buFont typeface="Arial"/>
              <a:buChar char="•"/>
            </a:pPr>
            <a:r>
              <a:rPr lang="en-US" sz="1800" b="0" i="0" u="none" strike="noStrike" dirty="0">
                <a:solidFill>
                  <a:srgbClr val="000000"/>
                </a:solidFill>
                <a:effectLst/>
                <a:latin typeface="Arial" panose="020B0604020202020204" pitchFamily="34" charset="0"/>
              </a:rPr>
              <a:t>Legislature provided $240 million for companies who successfully qualified for federal CHIPS Act funding</a:t>
            </a:r>
          </a:p>
          <a:p>
            <a:pPr marL="342900" lvl="0" indent="-342900" algn="l" rtl="0">
              <a:lnSpc>
                <a:spcPct val="150000"/>
              </a:lnSpc>
              <a:spcBef>
                <a:spcPts val="0"/>
              </a:spcBef>
              <a:spcAft>
                <a:spcPts val="0"/>
              </a:spcAft>
              <a:buClr>
                <a:schemeClr val="dk1"/>
              </a:buClr>
              <a:buSzPts val="2800"/>
              <a:buFont typeface="Arial"/>
              <a:buChar char="•"/>
            </a:pPr>
            <a:r>
              <a:rPr lang="en-US" sz="1800" dirty="0">
                <a:solidFill>
                  <a:srgbClr val="000000"/>
                </a:solidFill>
                <a:latin typeface="Arial" panose="020B0604020202020204" pitchFamily="34" charset="0"/>
              </a:rPr>
              <a:t>To date, </a:t>
            </a:r>
            <a:r>
              <a:rPr lang="en-US" sz="1800" b="0" i="0" u="none" strike="noStrike" dirty="0">
                <a:solidFill>
                  <a:srgbClr val="000000"/>
                </a:solidFill>
                <a:effectLst/>
                <a:latin typeface="Arial" panose="020B0604020202020204" pitchFamily="34" charset="0"/>
              </a:rPr>
              <a:t>Governor has approved the $240 million to 15 Oregon semiconductor facilities under tentative plans.  None needs additional land.</a:t>
            </a:r>
            <a:endParaRPr dirty="0"/>
          </a:p>
        </p:txBody>
      </p:sp>
      <p:sp>
        <p:nvSpPr>
          <p:cNvPr id="210" name="Google Shape;210;p15"/>
          <p:cNvSpPr/>
          <p:nvPr/>
        </p:nvSpPr>
        <p:spPr>
          <a:xfrm>
            <a:off x="-3425" y="-21404"/>
            <a:ext cx="12513900" cy="1489792"/>
          </a:xfrm>
          <a:prstGeom prst="rect">
            <a:avLst/>
          </a:prstGeom>
          <a:solidFill>
            <a:srgbClr val="106772"/>
          </a:solidFill>
          <a:ln w="12700" cap="flat" cmpd="sng">
            <a:solidFill>
              <a:srgbClr val="31538F"/>
            </a:solidFill>
            <a:prstDash val="solid"/>
            <a:miter lim="800000"/>
            <a:headEnd type="none" w="sm" len="sm"/>
            <a:tailEnd type="none" w="sm" len="sm"/>
          </a:ln>
        </p:spPr>
        <p:txBody>
          <a:bodyPr spcFirstLastPara="1" wrap="square" lIns="68550" tIns="34275" rIns="68550" bIns="34275" anchor="ctr" anchorCtr="0">
            <a:noAutofit/>
          </a:bodyPr>
          <a:lstStyle/>
          <a:p>
            <a:pPr algn="ctr">
              <a:buClr>
                <a:srgbClr val="000000"/>
              </a:buClr>
              <a:buFont typeface="Arial"/>
              <a:buNone/>
            </a:pPr>
            <a:endParaRPr sz="1350" kern="0" dirty="0">
              <a:solidFill>
                <a:srgbClr val="FFFFFF"/>
              </a:solidFill>
              <a:latin typeface="Calibri"/>
              <a:ea typeface="Calibri"/>
              <a:cs typeface="Calibri"/>
              <a:sym typeface="Calibri"/>
            </a:endParaRPr>
          </a:p>
        </p:txBody>
      </p:sp>
      <p:sp>
        <p:nvSpPr>
          <p:cNvPr id="211" name="Google Shape;211;p15"/>
          <p:cNvSpPr txBox="1">
            <a:spLocks noGrp="1"/>
          </p:cNvSpPr>
          <p:nvPr>
            <p:ph type="title"/>
          </p:nvPr>
        </p:nvSpPr>
        <p:spPr>
          <a:xfrm>
            <a:off x="609600" y="151992"/>
            <a:ext cx="109728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3200"/>
              <a:buFont typeface="Montserrat ExtraBold"/>
              <a:buNone/>
            </a:pPr>
            <a:r>
              <a:rPr lang="en-US" b="1" dirty="0">
                <a:solidFill>
                  <a:schemeClr val="bg1"/>
                </a:solidFill>
              </a:rPr>
              <a:t>Senate Bill 4 – Semiconductor Siting &amp; Funding</a:t>
            </a:r>
            <a:endParaRPr b="1" dirty="0">
              <a:solidFill>
                <a:schemeClr val="bg1"/>
              </a:solidFill>
            </a:endParaRPr>
          </a:p>
        </p:txBody>
      </p:sp>
    </p:spTree>
    <p:extLst>
      <p:ext uri="{BB962C8B-B14F-4D97-AF65-F5344CB8AC3E}">
        <p14:creationId xmlns:p14="http://schemas.microsoft.com/office/powerpoint/2010/main" val="1598479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15"/>
          <p:cNvSpPr txBox="1">
            <a:spLocks noGrp="1"/>
          </p:cNvSpPr>
          <p:nvPr>
            <p:ph type="body" idx="1"/>
          </p:nvPr>
        </p:nvSpPr>
        <p:spPr>
          <a:xfrm>
            <a:off x="609600" y="1893597"/>
            <a:ext cx="10972800" cy="4190994"/>
          </a:xfrm>
          <a:prstGeom prst="rect">
            <a:avLst/>
          </a:prstGeom>
          <a:noFill/>
          <a:ln>
            <a:noFill/>
          </a:ln>
        </p:spPr>
        <p:txBody>
          <a:bodyPr spcFirstLastPara="1" wrap="square" lIns="91425" tIns="45700" rIns="91425" bIns="45700" anchor="t" anchorCtr="0">
            <a:normAutofit/>
          </a:bodyPr>
          <a:lstStyle/>
          <a:p>
            <a:pPr marL="0" lvl="0" indent="0" algn="l" rtl="0">
              <a:lnSpc>
                <a:spcPct val="100000"/>
              </a:lnSpc>
              <a:spcBef>
                <a:spcPts val="0"/>
              </a:spcBef>
              <a:spcAft>
                <a:spcPts val="0"/>
              </a:spcAft>
              <a:buClr>
                <a:schemeClr val="dk1"/>
              </a:buClr>
              <a:buSzPts val="2800"/>
              <a:buNone/>
            </a:pPr>
            <a:r>
              <a:rPr lang="en-US" dirty="0"/>
              <a:t>Would allow expansion of urban growth boundaries without application of Oregon land use laws, including Goals 10, 14, and several statutes and administrative rules</a:t>
            </a:r>
          </a:p>
          <a:p>
            <a:pPr lvl="1">
              <a:lnSpc>
                <a:spcPct val="150000"/>
              </a:lnSpc>
              <a:spcBef>
                <a:spcPts val="0"/>
              </a:spcBef>
              <a:buClr>
                <a:schemeClr val="dk1"/>
              </a:buClr>
              <a:buSzPts val="2800"/>
            </a:pPr>
            <a:r>
              <a:rPr lang="en-US" dirty="0"/>
              <a:t>75 or 150 acres, depending on population of city</a:t>
            </a:r>
          </a:p>
          <a:p>
            <a:pPr lvl="1">
              <a:lnSpc>
                <a:spcPct val="150000"/>
              </a:lnSpc>
              <a:spcBef>
                <a:spcPts val="0"/>
              </a:spcBef>
              <a:buClr>
                <a:schemeClr val="dk1"/>
              </a:buClr>
              <a:buSzPts val="2800"/>
            </a:pPr>
            <a:r>
              <a:rPr lang="en-US" dirty="0"/>
              <a:t>Without a showing of need for </a:t>
            </a:r>
            <a:r>
              <a:rPr lang="en-US" i="1" dirty="0"/>
              <a:t>land</a:t>
            </a:r>
            <a:r>
              <a:rPr lang="en-US" dirty="0"/>
              <a:t> to meet housing needs</a:t>
            </a:r>
            <a:endParaRPr dirty="0"/>
          </a:p>
        </p:txBody>
      </p:sp>
      <p:sp>
        <p:nvSpPr>
          <p:cNvPr id="210" name="Google Shape;210;p15"/>
          <p:cNvSpPr/>
          <p:nvPr/>
        </p:nvSpPr>
        <p:spPr>
          <a:xfrm>
            <a:off x="-3425" y="-21404"/>
            <a:ext cx="12513900" cy="1489792"/>
          </a:xfrm>
          <a:prstGeom prst="rect">
            <a:avLst/>
          </a:prstGeom>
          <a:solidFill>
            <a:srgbClr val="106772"/>
          </a:solidFill>
          <a:ln w="12700" cap="flat" cmpd="sng">
            <a:solidFill>
              <a:srgbClr val="31538F"/>
            </a:solidFill>
            <a:prstDash val="solid"/>
            <a:miter lim="800000"/>
            <a:headEnd type="none" w="sm" len="sm"/>
            <a:tailEnd type="none" w="sm" len="sm"/>
          </a:ln>
        </p:spPr>
        <p:txBody>
          <a:bodyPr spcFirstLastPara="1" wrap="square" lIns="68550" tIns="34275" rIns="68550" bIns="34275" anchor="ctr" anchorCtr="0">
            <a:noAutofit/>
          </a:bodyPr>
          <a:lstStyle/>
          <a:p>
            <a:pPr algn="ctr">
              <a:buClr>
                <a:srgbClr val="000000"/>
              </a:buClr>
              <a:buFont typeface="Arial"/>
              <a:buNone/>
            </a:pPr>
            <a:endParaRPr sz="1350" kern="0" dirty="0">
              <a:solidFill>
                <a:srgbClr val="FFFFFF"/>
              </a:solidFill>
              <a:latin typeface="Calibri"/>
              <a:ea typeface="Calibri"/>
              <a:cs typeface="Calibri"/>
              <a:sym typeface="Calibri"/>
            </a:endParaRPr>
          </a:p>
        </p:txBody>
      </p:sp>
      <p:sp>
        <p:nvSpPr>
          <p:cNvPr id="211" name="Google Shape;211;p15"/>
          <p:cNvSpPr txBox="1">
            <a:spLocks noGrp="1"/>
          </p:cNvSpPr>
          <p:nvPr>
            <p:ph type="title"/>
          </p:nvPr>
        </p:nvSpPr>
        <p:spPr>
          <a:xfrm>
            <a:off x="609600" y="151992"/>
            <a:ext cx="109728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lt1"/>
              </a:buClr>
              <a:buSzPts val="3200"/>
              <a:buFont typeface="Montserrat ExtraBold"/>
              <a:buNone/>
            </a:pPr>
            <a:r>
              <a:rPr lang="en-US" b="1" dirty="0">
                <a:solidFill>
                  <a:schemeClr val="bg1"/>
                </a:solidFill>
              </a:rPr>
              <a:t>HB 3414B – UGBs &amp; Farm Land</a:t>
            </a:r>
            <a:endParaRPr b="1" dirty="0">
              <a:solidFill>
                <a:schemeClr val="bg1"/>
              </a:solidFill>
            </a:endParaRPr>
          </a:p>
        </p:txBody>
      </p:sp>
    </p:spTree>
    <p:extLst>
      <p:ext uri="{BB962C8B-B14F-4D97-AF65-F5344CB8AC3E}">
        <p14:creationId xmlns:p14="http://schemas.microsoft.com/office/powerpoint/2010/main" val="1888812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1432</TotalTime>
  <Words>1667</Words>
  <Application>Microsoft Macintosh PowerPoint</Application>
  <PresentationFormat>Widescreen</PresentationFormat>
  <Paragraphs>88</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Montserrat ExtraBold</vt:lpstr>
      <vt:lpstr>Office Theme</vt:lpstr>
      <vt:lpstr>Agricultural Law Section- 2023 Agricultural Law Round Up CLE December 7, 2023 Land Use Updates from 2023 Legislative Session Mary Kyle McCurdy, Deputy Director, 1000 Friends of Oregon</vt:lpstr>
      <vt:lpstr>2023 Bills - Land Use &amp; Agricultural Lands</vt:lpstr>
      <vt:lpstr>HB 3409 – Rural Climate Policy</vt:lpstr>
      <vt:lpstr>HB 3409 – Rural Climate Policy</vt:lpstr>
      <vt:lpstr>HB 3409 – Rural Climate Policy</vt:lpstr>
      <vt:lpstr>SB 3630 – State Energy Policy</vt:lpstr>
      <vt:lpstr>SB 5506 – Omnibus Funding Bill</vt:lpstr>
      <vt:lpstr>Senate Bill 4 – Semiconductor Siting &amp; Funding</vt:lpstr>
      <vt:lpstr>HB 3414B – UGBs &amp; Farm Land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Agricultural Law Section- 2023 Agricultural Law Round Up CLE December 7, 2023 Land Use Updates from 2023 Legislative Session Mary Kyle McCurdy, Deputy Director, 1000 Friends of Oregon</dc:title>
  <dc:creator>Mary Kyle McCurdy</dc:creator>
  <cp:lastModifiedBy>Mary Kyle McCurdy</cp:lastModifiedBy>
  <cp:revision>4</cp:revision>
  <dcterms:created xsi:type="dcterms:W3CDTF">2023-12-03T05:59:10Z</dcterms:created>
  <dcterms:modified xsi:type="dcterms:W3CDTF">2023-12-04T05:51:16Z</dcterms:modified>
</cp:coreProperties>
</file>